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26" r:id="rId20"/>
    <p:sldId id="327" r:id="rId21"/>
    <p:sldId id="328" r:id="rId22"/>
    <p:sldId id="329" r:id="rId23"/>
    <p:sldId id="330" r:id="rId24"/>
    <p:sldId id="331" r:id="rId25"/>
    <p:sldId id="332" r:id="rId26"/>
    <p:sldId id="274" r:id="rId27"/>
    <p:sldId id="275" r:id="rId28"/>
    <p:sldId id="276"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12192000" cy="6858000"/>
  <p:notesSz cx="6858000" cy="9144000"/>
  <p:defaultTextStyle>
    <a:lvl1pPr>
      <a:defRPr>
        <a:latin typeface="+mj-lt"/>
        <a:ea typeface="+mj-ea"/>
        <a:cs typeface="+mj-cs"/>
        <a:sym typeface="Avenir Roman"/>
      </a:defRPr>
    </a:lvl1pPr>
    <a:lvl2pPr>
      <a:defRPr>
        <a:latin typeface="+mj-lt"/>
        <a:ea typeface="+mj-ea"/>
        <a:cs typeface="+mj-cs"/>
        <a:sym typeface="Avenir Roman"/>
      </a:defRPr>
    </a:lvl2pPr>
    <a:lvl3pPr>
      <a:defRPr>
        <a:latin typeface="+mj-lt"/>
        <a:ea typeface="+mj-ea"/>
        <a:cs typeface="+mj-cs"/>
        <a:sym typeface="Avenir Roman"/>
      </a:defRPr>
    </a:lvl3pPr>
    <a:lvl4pPr>
      <a:defRPr>
        <a:latin typeface="+mj-lt"/>
        <a:ea typeface="+mj-ea"/>
        <a:cs typeface="+mj-cs"/>
        <a:sym typeface="Avenir Roman"/>
      </a:defRPr>
    </a:lvl4pPr>
    <a:lvl5pPr>
      <a:defRPr>
        <a:latin typeface="+mj-lt"/>
        <a:ea typeface="+mj-ea"/>
        <a:cs typeface="+mj-cs"/>
        <a:sym typeface="Avenir Roman"/>
      </a:defRPr>
    </a:lvl5pPr>
    <a:lvl6pPr>
      <a:defRPr>
        <a:latin typeface="+mj-lt"/>
        <a:ea typeface="+mj-ea"/>
        <a:cs typeface="+mj-cs"/>
        <a:sym typeface="Avenir Roman"/>
      </a:defRPr>
    </a:lvl6pPr>
    <a:lvl7pPr>
      <a:defRPr>
        <a:latin typeface="+mj-lt"/>
        <a:ea typeface="+mj-ea"/>
        <a:cs typeface="+mj-cs"/>
        <a:sym typeface="Avenir Roman"/>
      </a:defRPr>
    </a:lvl7pPr>
    <a:lvl8pPr>
      <a:defRPr>
        <a:latin typeface="+mj-lt"/>
        <a:ea typeface="+mj-ea"/>
        <a:cs typeface="+mj-cs"/>
        <a:sym typeface="Avenir Roman"/>
      </a:defRPr>
    </a:lvl8pPr>
    <a:lvl9pPr>
      <a:defRPr>
        <a:latin typeface="+mj-lt"/>
        <a:ea typeface="+mj-ea"/>
        <a:cs typeface="+mj-cs"/>
        <a:sym typeface="Avenir Roman"/>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E9CB"/>
          </a:solidFill>
        </a:fill>
      </a:tcStyle>
    </a:wholeTbl>
    <a:band2H>
      <a:tcTxStyle/>
      <a:tcStyle>
        <a:tcBdr/>
        <a:fill>
          <a:solidFill>
            <a:srgbClr val="EEF4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C22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C22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C226"/>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E9CB"/>
          </a:solidFill>
        </a:fill>
      </a:tcStyle>
    </a:wholeTbl>
    <a:band2H>
      <a:tcTxStyle/>
      <a:tcStyle>
        <a:tcBdr/>
        <a:fill>
          <a:solidFill>
            <a:srgbClr val="EEF4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C22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C22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C226"/>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E6CB"/>
          </a:solidFill>
        </a:fill>
      </a:tcStyle>
    </a:wholeTbl>
    <a:band2H>
      <a:tcTxStyle/>
      <a:tcStyle>
        <a:tcBdr/>
        <a:fill>
          <a:solidFill>
            <a:srgbClr val="FAF3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91E"/>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91E"/>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91E"/>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8D0"/>
          </a:solidFill>
        </a:fill>
      </a:tcStyle>
    </a:wholeTbl>
    <a:band2H>
      <a:tcTxStyle/>
      <a:tcStyle>
        <a:tcBdr/>
        <a:fill>
          <a:solidFill>
            <a:srgbClr val="EEED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18655"/>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18655"/>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18655"/>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0C226"/>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0C226"/>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66"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7380837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102102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aşlık Slaydı">
    <p:spTree>
      <p:nvGrpSpPr>
        <p:cNvPr id="1" name=""/>
        <p:cNvGrpSpPr/>
        <p:nvPr/>
      </p:nvGrpSpPr>
      <p:grpSpPr>
        <a:xfrm>
          <a:off x="0" y="0"/>
          <a:ext cx="0" cy="0"/>
          <a:chOff x="0" y="0"/>
          <a:chExt cx="0" cy="0"/>
        </a:xfrm>
      </p:grpSpPr>
      <p:grpSp>
        <p:nvGrpSpPr>
          <p:cNvPr id="27" name="Group 27"/>
          <p:cNvGrpSpPr/>
          <p:nvPr/>
        </p:nvGrpSpPr>
        <p:grpSpPr>
          <a:xfrm>
            <a:off x="-3" y="-8468"/>
            <a:ext cx="12192004" cy="6866470"/>
            <a:chOff x="-1" y="0"/>
            <a:chExt cx="12192002" cy="6866469"/>
          </a:xfrm>
        </p:grpSpPr>
        <p:sp>
          <p:nvSpPr>
            <p:cNvPr id="17" name="Shape 17"/>
            <p:cNvSpPr/>
            <p:nvPr/>
          </p:nvSpPr>
          <p:spPr>
            <a:xfrm>
              <a:off x="9371013" y="8465"/>
              <a:ext cx="1219201" cy="6858005"/>
            </a:xfrm>
            <a:prstGeom prst="line">
              <a:avLst/>
            </a:prstGeom>
            <a:noFill/>
            <a:ln w="9525" cap="rnd">
              <a:solidFill>
                <a:srgbClr val="BFBFB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8" name="Shape 18"/>
            <p:cNvSpPr/>
            <p:nvPr/>
          </p:nvSpPr>
          <p:spPr>
            <a:xfrm flipH="1">
              <a:off x="7425267" y="3689880"/>
              <a:ext cx="4763560" cy="3176588"/>
            </a:xfrm>
            <a:prstGeom prst="line">
              <a:avLst/>
            </a:prstGeom>
            <a:noFill/>
            <a:ln w="9525" cap="rnd">
              <a:solidFill>
                <a:srgbClr val="D9D9D9"/>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9" name="Shape 19"/>
            <p:cNvSpPr/>
            <p:nvPr/>
          </p:nvSpPr>
          <p:spPr>
            <a:xfrm>
              <a:off x="9181476" y="-1"/>
              <a:ext cx="3007350" cy="6866470"/>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0" name="Shape 20"/>
            <p:cNvSpPr/>
            <p:nvPr/>
          </p:nvSpPr>
          <p:spPr>
            <a:xfrm>
              <a:off x="9603441" y="-1"/>
              <a:ext cx="2588560" cy="686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1" name="Shape 21"/>
            <p:cNvSpPr/>
            <p:nvPr/>
          </p:nvSpPr>
          <p:spPr>
            <a:xfrm>
              <a:off x="8932333" y="3056466"/>
              <a:ext cx="3259669"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2" name="Shape 22"/>
            <p:cNvSpPr/>
            <p:nvPr/>
          </p:nvSpPr>
          <p:spPr>
            <a:xfrm>
              <a:off x="9334500" y="-1"/>
              <a:ext cx="2854328" cy="686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3" name="Shape 23"/>
            <p:cNvSpPr/>
            <p:nvPr/>
          </p:nvSpPr>
          <p:spPr>
            <a:xfrm>
              <a:off x="10898730" y="0"/>
              <a:ext cx="1290096" cy="6866469"/>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4" name="Shape 24"/>
            <p:cNvSpPr/>
            <p:nvPr/>
          </p:nvSpPr>
          <p:spPr>
            <a:xfrm>
              <a:off x="10938998" y="0"/>
              <a:ext cx="1249828" cy="6866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5" name="Shape 25"/>
            <p:cNvSpPr/>
            <p:nvPr/>
          </p:nvSpPr>
          <p:spPr>
            <a:xfrm>
              <a:off x="10371666" y="3598333"/>
              <a:ext cx="1817162" cy="3268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26" name="Shape 26"/>
            <p:cNvSpPr/>
            <p:nvPr/>
          </p:nvSpPr>
          <p:spPr>
            <a:xfrm rot="10800000">
              <a:off x="-2" y="8466"/>
              <a:ext cx="842598" cy="56661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5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grpSp>
      <p:sp>
        <p:nvSpPr>
          <p:cNvPr id="28" name="Shape 28"/>
          <p:cNvSpPr>
            <a:spLocks noGrp="1"/>
          </p:cNvSpPr>
          <p:nvPr>
            <p:ph type="title"/>
          </p:nvPr>
        </p:nvSpPr>
        <p:spPr>
          <a:xfrm>
            <a:off x="1507067" y="2404534"/>
            <a:ext cx="7766937" cy="1646304"/>
          </a:xfrm>
          <a:prstGeom prst="rect">
            <a:avLst/>
          </a:prstGeom>
        </p:spPr>
        <p:txBody>
          <a:bodyPr anchor="b">
            <a:noAutofit/>
          </a:bodyPr>
          <a:lstStyle>
            <a:lvl1pPr algn="r">
              <a:defRPr sz="5400"/>
            </a:lvl1pPr>
          </a:lstStyle>
          <a:p>
            <a:pPr lvl="0">
              <a:defRPr sz="1800">
                <a:solidFill>
                  <a:srgbClr val="000000"/>
                </a:solidFill>
              </a:defRPr>
            </a:pPr>
            <a:r>
              <a:rPr sz="5400">
                <a:solidFill>
                  <a:srgbClr val="90C226"/>
                </a:solidFill>
              </a:rPr>
              <a:t>Başlık Metni</a:t>
            </a:r>
          </a:p>
        </p:txBody>
      </p:sp>
      <p:sp>
        <p:nvSpPr>
          <p:cNvPr id="29" name="Shape 29"/>
          <p:cNvSpPr>
            <a:spLocks noGrp="1"/>
          </p:cNvSpPr>
          <p:nvPr>
            <p:ph type="body" idx="1"/>
          </p:nvPr>
        </p:nvSpPr>
        <p:spPr>
          <a:xfrm>
            <a:off x="1507067" y="4050831"/>
            <a:ext cx="7766937" cy="1096902"/>
          </a:xfrm>
          <a:prstGeom prst="rect">
            <a:avLst/>
          </a:prstGeom>
        </p:spPr>
        <p:txBody>
          <a:bodyPr/>
          <a:lstStyle>
            <a:lvl1pPr marL="0" indent="0" algn="r">
              <a:buClrTx/>
              <a:buSzTx/>
              <a:buFontTx/>
              <a:buNone/>
              <a:defRPr>
                <a:solidFill>
                  <a:srgbClr val="808080"/>
                </a:solidFill>
              </a:defRPr>
            </a:lvl1pPr>
            <a:lvl2pPr marL="0" indent="0" algn="r">
              <a:buClrTx/>
              <a:buSzTx/>
              <a:buFontTx/>
              <a:buNone/>
              <a:defRPr>
                <a:solidFill>
                  <a:srgbClr val="808080"/>
                </a:solidFill>
              </a:defRPr>
            </a:lvl2pPr>
            <a:lvl3pPr marL="0" indent="0" algn="r">
              <a:buClrTx/>
              <a:buSzTx/>
              <a:buFontTx/>
              <a:buNone/>
              <a:defRPr>
                <a:solidFill>
                  <a:srgbClr val="808080"/>
                </a:solidFill>
              </a:defRPr>
            </a:lvl3pPr>
            <a:lvl4pPr marL="0" indent="0" algn="r">
              <a:buClrTx/>
              <a:buSzTx/>
              <a:buFontTx/>
              <a:buNone/>
              <a:defRPr>
                <a:solidFill>
                  <a:srgbClr val="808080"/>
                </a:solidFill>
              </a:defRPr>
            </a:lvl4pPr>
            <a:lvl5pPr marL="0" indent="0" algn="r">
              <a:buClrTx/>
              <a:buSzTx/>
              <a:buFontTx/>
              <a:buNone/>
              <a:defRPr>
                <a:solidFill>
                  <a:srgbClr val="808080"/>
                </a:solidFill>
              </a:defRPr>
            </a:lvl5pPr>
          </a:lstStyle>
          <a:p>
            <a:pPr lvl="0">
              <a:defRPr>
                <a:solidFill>
                  <a:srgbClr val="000000"/>
                </a:solidFill>
              </a:defRPr>
            </a:pPr>
            <a:r>
              <a:rPr>
                <a:solidFill>
                  <a:srgbClr val="808080"/>
                </a:solidFill>
              </a:rPr>
              <a:t>Gövde Düzeyi Bir</a:t>
            </a:r>
          </a:p>
          <a:p>
            <a:pPr lvl="1">
              <a:defRPr>
                <a:solidFill>
                  <a:srgbClr val="000000"/>
                </a:solidFill>
              </a:defRPr>
            </a:pPr>
            <a:r>
              <a:rPr>
                <a:solidFill>
                  <a:srgbClr val="808080"/>
                </a:solidFill>
              </a:rPr>
              <a:t>Gövde Düzeyi İki</a:t>
            </a:r>
          </a:p>
          <a:p>
            <a:pPr lvl="2">
              <a:defRPr>
                <a:solidFill>
                  <a:srgbClr val="000000"/>
                </a:solidFill>
              </a:defRPr>
            </a:pPr>
            <a:r>
              <a:rPr>
                <a:solidFill>
                  <a:srgbClr val="808080"/>
                </a:solidFill>
              </a:rPr>
              <a:t>Gövde Düzeyi Üç</a:t>
            </a:r>
          </a:p>
          <a:p>
            <a:pPr lvl="3">
              <a:defRPr>
                <a:solidFill>
                  <a:srgbClr val="000000"/>
                </a:solidFill>
              </a:defRPr>
            </a:pPr>
            <a:r>
              <a:rPr>
                <a:solidFill>
                  <a:srgbClr val="808080"/>
                </a:solidFill>
              </a:rPr>
              <a:t>Gövde Düzeyi Dört</a:t>
            </a:r>
          </a:p>
          <a:p>
            <a:pPr lvl="4">
              <a:defRPr>
                <a:solidFill>
                  <a:srgbClr val="000000"/>
                </a:solidFill>
              </a:defRPr>
            </a:pPr>
            <a:r>
              <a:rPr>
                <a:solidFill>
                  <a:srgbClr val="808080"/>
                </a:solidFill>
              </a:rPr>
              <a:t>Gövde Düzeyi Beş</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72" name="Shape 72"/>
          <p:cNvSpPr>
            <a:spLocks noGrp="1"/>
          </p:cNvSpPr>
          <p:nvPr>
            <p:ph type="title"/>
          </p:nvPr>
        </p:nvSpPr>
        <p:spPr>
          <a:xfrm>
            <a:off x="677332" y="4800600"/>
            <a:ext cx="8596670" cy="566738"/>
          </a:xfrm>
          <a:prstGeom prst="rect">
            <a:avLst/>
          </a:prstGeom>
        </p:spPr>
        <p:txBody>
          <a:bodyPr anchor="b"/>
          <a:lstStyle>
            <a:lvl1pPr>
              <a:defRPr sz="2400"/>
            </a:lvl1pPr>
          </a:lstStyle>
          <a:p>
            <a:pPr lvl="0">
              <a:defRPr sz="1800">
                <a:solidFill>
                  <a:srgbClr val="000000"/>
                </a:solidFill>
              </a:defRPr>
            </a:pPr>
            <a:r>
              <a:rPr sz="2400">
                <a:solidFill>
                  <a:srgbClr val="90C226"/>
                </a:solidFill>
              </a:rPr>
              <a:t>Başlık Metni</a:t>
            </a:r>
          </a:p>
        </p:txBody>
      </p:sp>
      <p:sp>
        <p:nvSpPr>
          <p:cNvPr id="73" name="Shape 73"/>
          <p:cNvSpPr>
            <a:spLocks noGrp="1"/>
          </p:cNvSpPr>
          <p:nvPr>
            <p:ph type="body" idx="1"/>
          </p:nvPr>
        </p:nvSpPr>
        <p:spPr>
          <a:xfrm>
            <a:off x="677332" y="5367337"/>
            <a:ext cx="8596670" cy="674026"/>
          </a:xfrm>
          <a:prstGeom prst="rect">
            <a:avLst/>
          </a:prstGeom>
        </p:spPr>
        <p:txBody>
          <a:bodyPr/>
          <a:lstStyle>
            <a:lvl1pPr marL="0" indent="0">
              <a:buClrTx/>
              <a:buSzTx/>
              <a:buFontTx/>
              <a:buNone/>
              <a:defRPr sz="1200"/>
            </a:lvl1pPr>
            <a:lvl2pPr marL="0" indent="0">
              <a:buClrTx/>
              <a:buSzTx/>
              <a:buFontTx/>
              <a:buNone/>
              <a:defRPr sz="1200"/>
            </a:lvl2pPr>
            <a:lvl3pPr marL="0" indent="0">
              <a:buClrTx/>
              <a:buSzTx/>
              <a:buFontTx/>
              <a:buNone/>
              <a:defRPr sz="1200"/>
            </a:lvl3pPr>
            <a:lvl4pPr marL="0" indent="0">
              <a:buClrTx/>
              <a:buSzTx/>
              <a:buFontTx/>
              <a:buNone/>
              <a:defRPr sz="1200"/>
            </a:lvl4pPr>
            <a:lvl5pPr marL="0" indent="0">
              <a:buClrTx/>
              <a:buSzTx/>
              <a:buFontTx/>
              <a:buNone/>
              <a:defRPr sz="1200"/>
            </a:lvl5pPr>
          </a:lstStyle>
          <a:p>
            <a:pPr lvl="0">
              <a:defRPr sz="1800">
                <a:solidFill>
                  <a:srgbClr val="000000"/>
                </a:solidFill>
              </a:defRPr>
            </a:pPr>
            <a:r>
              <a:rPr sz="1200">
                <a:solidFill>
                  <a:srgbClr val="404040"/>
                </a:solidFill>
              </a:rPr>
              <a:t>Gövde Düzeyi Bir</a:t>
            </a:r>
          </a:p>
          <a:p>
            <a:pPr lvl="1">
              <a:defRPr sz="1800">
                <a:solidFill>
                  <a:srgbClr val="000000"/>
                </a:solidFill>
              </a:defRPr>
            </a:pPr>
            <a:r>
              <a:rPr sz="1200">
                <a:solidFill>
                  <a:srgbClr val="404040"/>
                </a:solidFill>
              </a:rPr>
              <a:t>Gövde Düzeyi İki</a:t>
            </a:r>
          </a:p>
          <a:p>
            <a:pPr lvl="2">
              <a:defRPr sz="1800">
                <a:solidFill>
                  <a:srgbClr val="000000"/>
                </a:solidFill>
              </a:defRPr>
            </a:pPr>
            <a:r>
              <a:rPr sz="1200">
                <a:solidFill>
                  <a:srgbClr val="404040"/>
                </a:solidFill>
              </a:rPr>
              <a:t>Gövde Düzeyi Üç</a:t>
            </a:r>
          </a:p>
          <a:p>
            <a:pPr lvl="3">
              <a:defRPr sz="1800">
                <a:solidFill>
                  <a:srgbClr val="000000"/>
                </a:solidFill>
              </a:defRPr>
            </a:pPr>
            <a:r>
              <a:rPr sz="1200">
                <a:solidFill>
                  <a:srgbClr val="404040"/>
                </a:solidFill>
              </a:rPr>
              <a:t>Gövde Düzeyi Dört</a:t>
            </a:r>
          </a:p>
          <a:p>
            <a:pPr lvl="4">
              <a:defRPr sz="1800">
                <a:solidFill>
                  <a:srgbClr val="000000"/>
                </a:solidFill>
              </a:defRPr>
            </a:pPr>
            <a:r>
              <a:rPr sz="1200">
                <a:solidFill>
                  <a:srgbClr val="404040"/>
                </a:solidFill>
              </a:rPr>
              <a:t>Gövde Düzeyi Beş</a:t>
            </a:r>
          </a:p>
        </p:txBody>
      </p:sp>
      <p:sp>
        <p:nvSpPr>
          <p:cNvPr id="74" name="Shape 7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aşlık ve Resim Yazısı">
    <p:spTree>
      <p:nvGrpSpPr>
        <p:cNvPr id="1" name=""/>
        <p:cNvGrpSpPr/>
        <p:nvPr/>
      </p:nvGrpSpPr>
      <p:grpSpPr>
        <a:xfrm>
          <a:off x="0" y="0"/>
          <a:ext cx="0" cy="0"/>
          <a:chOff x="0" y="0"/>
          <a:chExt cx="0" cy="0"/>
        </a:xfrm>
      </p:grpSpPr>
      <p:sp>
        <p:nvSpPr>
          <p:cNvPr id="76" name="Shape 76"/>
          <p:cNvSpPr>
            <a:spLocks noGrp="1"/>
          </p:cNvSpPr>
          <p:nvPr>
            <p:ph type="title"/>
          </p:nvPr>
        </p:nvSpPr>
        <p:spPr>
          <a:xfrm>
            <a:off x="677335" y="414184"/>
            <a:ext cx="8596670" cy="3794432"/>
          </a:xfrm>
          <a:prstGeom prst="rect">
            <a:avLst/>
          </a:prstGeom>
        </p:spPr>
        <p:txBody>
          <a:bodyPr/>
          <a:lstStyle>
            <a:lvl1pPr>
              <a:defRPr sz="4400"/>
            </a:lvl1pPr>
          </a:lstStyle>
          <a:p>
            <a:pPr lvl="0">
              <a:defRPr sz="1800">
                <a:solidFill>
                  <a:srgbClr val="000000"/>
                </a:solidFill>
              </a:defRPr>
            </a:pPr>
            <a:r>
              <a:rPr sz="4400">
                <a:solidFill>
                  <a:srgbClr val="90C226"/>
                </a:solidFill>
              </a:rPr>
              <a:t>Başlık Metni</a:t>
            </a:r>
          </a:p>
        </p:txBody>
      </p:sp>
      <p:sp>
        <p:nvSpPr>
          <p:cNvPr id="77" name="Shape 77"/>
          <p:cNvSpPr>
            <a:spLocks noGrp="1"/>
          </p:cNvSpPr>
          <p:nvPr>
            <p:ph type="body" idx="1"/>
          </p:nvPr>
        </p:nvSpPr>
        <p:spPr>
          <a:xfrm>
            <a:off x="677335" y="4208614"/>
            <a:ext cx="8596670" cy="2094533"/>
          </a:xfrm>
          <a:prstGeom prst="rect">
            <a:avLst/>
          </a:prstGeom>
        </p:spPr>
        <p:txBody>
          <a:bodyPr anchor="ct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esim Yazılı Alıntı">
    <p:spTree>
      <p:nvGrpSpPr>
        <p:cNvPr id="1" name=""/>
        <p:cNvGrpSpPr/>
        <p:nvPr/>
      </p:nvGrpSpPr>
      <p:grpSpPr>
        <a:xfrm>
          <a:off x="0" y="0"/>
          <a:ext cx="0" cy="0"/>
          <a:chOff x="0" y="0"/>
          <a:chExt cx="0" cy="0"/>
        </a:xfrm>
      </p:grpSpPr>
      <p:sp>
        <p:nvSpPr>
          <p:cNvPr id="80" name="Shape 80"/>
          <p:cNvSpPr>
            <a:spLocks noGrp="1"/>
          </p:cNvSpPr>
          <p:nvPr>
            <p:ph type="title"/>
          </p:nvPr>
        </p:nvSpPr>
        <p:spPr>
          <a:xfrm>
            <a:off x="931334" y="609600"/>
            <a:ext cx="8094134" cy="3022600"/>
          </a:xfrm>
          <a:prstGeom prst="rect">
            <a:avLst/>
          </a:prstGeom>
        </p:spPr>
        <p:txBody>
          <a:bodyPr/>
          <a:lstStyle>
            <a:lvl1pPr>
              <a:defRPr sz="4400"/>
            </a:lvl1pPr>
          </a:lstStyle>
          <a:p>
            <a:pPr lvl="0">
              <a:defRPr sz="1800">
                <a:solidFill>
                  <a:srgbClr val="000000"/>
                </a:solidFill>
              </a:defRPr>
            </a:pPr>
            <a:r>
              <a:rPr sz="4400">
                <a:solidFill>
                  <a:srgbClr val="90C226"/>
                </a:solidFill>
              </a:rPr>
              <a:t>Başlık Metni</a:t>
            </a:r>
          </a:p>
        </p:txBody>
      </p:sp>
      <p:sp>
        <p:nvSpPr>
          <p:cNvPr id="81" name="Shape 81"/>
          <p:cNvSpPr>
            <a:spLocks noGrp="1"/>
          </p:cNvSpPr>
          <p:nvPr>
            <p:ph type="body" idx="1"/>
          </p:nvPr>
        </p:nvSpPr>
        <p:spPr>
          <a:xfrm>
            <a:off x="1366138" y="3632200"/>
            <a:ext cx="7224526" cy="381000"/>
          </a:xfrm>
          <a:prstGeom prst="rect">
            <a:avLst/>
          </a:prstGeom>
        </p:spPr>
        <p:txBody>
          <a:bodyPr anchor="ctr">
            <a:noAutofit/>
          </a:bodyPr>
          <a:lstStyle>
            <a:lvl1pPr marL="0" indent="0">
              <a:buClrTx/>
              <a:buSzTx/>
              <a:buFontTx/>
              <a:buNone/>
              <a:defRPr sz="1600">
                <a:solidFill>
                  <a:srgbClr val="808080"/>
                </a:solidFill>
              </a:defRPr>
            </a:lvl1pPr>
            <a:lvl2pPr marL="0" indent="0">
              <a:buClrTx/>
              <a:buSzTx/>
              <a:buFontTx/>
              <a:buNone/>
              <a:defRPr sz="1600">
                <a:solidFill>
                  <a:srgbClr val="808080"/>
                </a:solidFill>
              </a:defRPr>
            </a:lvl2pPr>
            <a:lvl3pPr marL="0" indent="0">
              <a:buClrTx/>
              <a:buSzTx/>
              <a:buFontTx/>
              <a:buNone/>
              <a:defRPr sz="1600">
                <a:solidFill>
                  <a:srgbClr val="808080"/>
                </a:solidFill>
              </a:defRPr>
            </a:lvl3pPr>
            <a:lvl4pPr marL="0" indent="0">
              <a:buClrTx/>
              <a:buSzTx/>
              <a:buFontTx/>
              <a:buNone/>
              <a:defRPr sz="1600">
                <a:solidFill>
                  <a:srgbClr val="808080"/>
                </a:solidFill>
              </a:defRPr>
            </a:lvl4pPr>
            <a:lvl5pPr marL="0" indent="0">
              <a:buClrTx/>
              <a:buSzTx/>
              <a:buFontTx/>
              <a:buNone/>
              <a:defRPr sz="1600">
                <a:solidFill>
                  <a:srgbClr val="808080"/>
                </a:solidFill>
              </a:defRPr>
            </a:lvl5pPr>
          </a:lstStyle>
          <a:p>
            <a:pPr lvl="0">
              <a:defRPr sz="1800">
                <a:solidFill>
                  <a:srgbClr val="000000"/>
                </a:solidFill>
              </a:defRPr>
            </a:pPr>
            <a:r>
              <a:rPr sz="1600">
                <a:solidFill>
                  <a:srgbClr val="808080"/>
                </a:solidFill>
              </a:rPr>
              <a:t>Gövde Düzeyi Bir</a:t>
            </a:r>
          </a:p>
          <a:p>
            <a:pPr lvl="1">
              <a:defRPr sz="1800">
                <a:solidFill>
                  <a:srgbClr val="000000"/>
                </a:solidFill>
              </a:defRPr>
            </a:pPr>
            <a:r>
              <a:rPr sz="1600">
                <a:solidFill>
                  <a:srgbClr val="808080"/>
                </a:solidFill>
              </a:rPr>
              <a:t>Gövde Düzeyi İki</a:t>
            </a:r>
          </a:p>
          <a:p>
            <a:pPr lvl="2">
              <a:defRPr sz="1800">
                <a:solidFill>
                  <a:srgbClr val="000000"/>
                </a:solidFill>
              </a:defRPr>
            </a:pPr>
            <a:r>
              <a:rPr sz="1600">
                <a:solidFill>
                  <a:srgbClr val="808080"/>
                </a:solidFill>
              </a:rPr>
              <a:t>Gövde Düzeyi Üç</a:t>
            </a:r>
          </a:p>
          <a:p>
            <a:pPr lvl="3">
              <a:defRPr sz="1800">
                <a:solidFill>
                  <a:srgbClr val="000000"/>
                </a:solidFill>
              </a:defRPr>
            </a:pPr>
            <a:r>
              <a:rPr sz="1600">
                <a:solidFill>
                  <a:srgbClr val="808080"/>
                </a:solidFill>
              </a:rPr>
              <a:t>Gövde Düzeyi Dört</a:t>
            </a:r>
          </a:p>
          <a:p>
            <a:pPr lvl="4">
              <a:defRPr sz="1800">
                <a:solidFill>
                  <a:srgbClr val="000000"/>
                </a:solidFill>
              </a:defRPr>
            </a:pPr>
            <a:r>
              <a:rPr sz="1600">
                <a:solidFill>
                  <a:srgbClr val="808080"/>
                </a:solidFill>
              </a:rPr>
              <a:t>Gövde Düzeyi Beş</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83" name="Shape 83"/>
          <p:cNvSpPr/>
          <p:nvPr/>
        </p:nvSpPr>
        <p:spPr>
          <a:xfrm>
            <a:off x="541869" y="515185"/>
            <a:ext cx="609602" cy="11351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8000">
                <a:solidFill>
                  <a:srgbClr val="C0E474"/>
                </a:solidFill>
                <a:latin typeface="Arial"/>
                <a:ea typeface="Arial"/>
                <a:cs typeface="Arial"/>
                <a:sym typeface="Arial"/>
              </a:defRPr>
            </a:lvl1pPr>
          </a:lstStyle>
          <a:p>
            <a:pPr lvl="0">
              <a:defRPr sz="1800">
                <a:solidFill>
                  <a:srgbClr val="000000"/>
                </a:solidFill>
              </a:defRPr>
            </a:pPr>
            <a:r>
              <a:rPr sz="8000">
                <a:solidFill>
                  <a:srgbClr val="C0E474"/>
                </a:solidFill>
              </a:rPr>
              <a:t>“</a:t>
            </a:r>
          </a:p>
        </p:txBody>
      </p:sp>
      <p:sp>
        <p:nvSpPr>
          <p:cNvPr id="84" name="Shape 84"/>
          <p:cNvSpPr/>
          <p:nvPr/>
        </p:nvSpPr>
        <p:spPr>
          <a:xfrm>
            <a:off x="8893009" y="2611363"/>
            <a:ext cx="609602" cy="11351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8000">
                <a:solidFill>
                  <a:srgbClr val="C0E474"/>
                </a:solidFill>
                <a:latin typeface="Arial"/>
                <a:ea typeface="Arial"/>
                <a:cs typeface="Arial"/>
                <a:sym typeface="Arial"/>
              </a:defRPr>
            </a:lvl1pPr>
          </a:lstStyle>
          <a:p>
            <a:pPr lvl="0">
              <a:defRPr sz="1800">
                <a:solidFill>
                  <a:srgbClr val="000000"/>
                </a:solidFill>
              </a:defRPr>
            </a:pPr>
            <a:r>
              <a:rPr sz="8000">
                <a:solidFill>
                  <a:srgbClr val="C0E474"/>
                </a:solidFill>
              </a:rPr>
              <a: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sim Kartı">
    <p:spTree>
      <p:nvGrpSpPr>
        <p:cNvPr id="1" name=""/>
        <p:cNvGrpSpPr/>
        <p:nvPr/>
      </p:nvGrpSpPr>
      <p:grpSpPr>
        <a:xfrm>
          <a:off x="0" y="0"/>
          <a:ext cx="0" cy="0"/>
          <a:chOff x="0" y="0"/>
          <a:chExt cx="0" cy="0"/>
        </a:xfrm>
      </p:grpSpPr>
      <p:sp>
        <p:nvSpPr>
          <p:cNvPr id="86" name="Shape 86"/>
          <p:cNvSpPr>
            <a:spLocks noGrp="1"/>
          </p:cNvSpPr>
          <p:nvPr>
            <p:ph type="title"/>
          </p:nvPr>
        </p:nvSpPr>
        <p:spPr>
          <a:xfrm>
            <a:off x="677335" y="217488"/>
            <a:ext cx="8596670" cy="4309961"/>
          </a:xfrm>
          <a:prstGeom prst="rect">
            <a:avLst/>
          </a:prstGeom>
        </p:spPr>
        <p:txBody>
          <a:bodyPr anchor="b"/>
          <a:lstStyle>
            <a:lvl1pPr>
              <a:defRPr sz="4400"/>
            </a:lvl1pPr>
          </a:lstStyle>
          <a:p>
            <a:pPr lvl="0">
              <a:defRPr sz="1800">
                <a:solidFill>
                  <a:srgbClr val="000000"/>
                </a:solidFill>
              </a:defRPr>
            </a:pPr>
            <a:r>
              <a:rPr sz="4400">
                <a:solidFill>
                  <a:srgbClr val="90C226"/>
                </a:solidFill>
              </a:rPr>
              <a:t>Başlık Metni</a:t>
            </a:r>
          </a:p>
        </p:txBody>
      </p:sp>
      <p:sp>
        <p:nvSpPr>
          <p:cNvPr id="87" name="Shape 87"/>
          <p:cNvSpPr>
            <a:spLocks noGrp="1"/>
          </p:cNvSpPr>
          <p:nvPr>
            <p:ph type="body" idx="1"/>
          </p:nvPr>
        </p:nvSpPr>
        <p:spPr>
          <a:xfrm>
            <a:off x="677335" y="4527448"/>
            <a:ext cx="8596670" cy="2330552"/>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88" name="Shape 8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lıntı İsim Kartı">
    <p:spTree>
      <p:nvGrpSpPr>
        <p:cNvPr id="1" name=""/>
        <p:cNvGrpSpPr/>
        <p:nvPr/>
      </p:nvGrpSpPr>
      <p:grpSpPr>
        <a:xfrm>
          <a:off x="0" y="0"/>
          <a:ext cx="0" cy="0"/>
          <a:chOff x="0" y="0"/>
          <a:chExt cx="0" cy="0"/>
        </a:xfrm>
      </p:grpSpPr>
      <p:sp>
        <p:nvSpPr>
          <p:cNvPr id="90" name="Shape 90"/>
          <p:cNvSpPr>
            <a:spLocks noGrp="1"/>
          </p:cNvSpPr>
          <p:nvPr>
            <p:ph type="title"/>
          </p:nvPr>
        </p:nvSpPr>
        <p:spPr>
          <a:xfrm>
            <a:off x="931334" y="509665"/>
            <a:ext cx="8094134" cy="3222470"/>
          </a:xfrm>
          <a:prstGeom prst="rect">
            <a:avLst/>
          </a:prstGeom>
        </p:spPr>
        <p:txBody>
          <a:bodyPr/>
          <a:lstStyle>
            <a:lvl1pPr>
              <a:defRPr sz="4400"/>
            </a:lvl1pPr>
          </a:lstStyle>
          <a:p>
            <a:pPr lvl="0">
              <a:defRPr sz="1800">
                <a:solidFill>
                  <a:srgbClr val="000000"/>
                </a:solidFill>
              </a:defRPr>
            </a:pPr>
            <a:r>
              <a:rPr sz="4400">
                <a:solidFill>
                  <a:srgbClr val="90C226"/>
                </a:solidFill>
              </a:rPr>
              <a:t>Başlık Metni</a:t>
            </a:r>
          </a:p>
        </p:txBody>
      </p:sp>
      <p:sp>
        <p:nvSpPr>
          <p:cNvPr id="91" name="Shape 91"/>
          <p:cNvSpPr>
            <a:spLocks noGrp="1"/>
          </p:cNvSpPr>
          <p:nvPr>
            <p:ph type="body" idx="1"/>
          </p:nvPr>
        </p:nvSpPr>
        <p:spPr>
          <a:xfrm>
            <a:off x="677332" y="3732133"/>
            <a:ext cx="8596670" cy="795316"/>
          </a:xfrm>
          <a:prstGeom prst="rect">
            <a:avLst/>
          </a:prstGeom>
        </p:spPr>
        <p:txBody>
          <a:bodyPr anchor="b">
            <a:noAutofit/>
          </a:bodyPr>
          <a:lstStyle>
            <a:lvl1pPr marL="0" indent="0">
              <a:buClrTx/>
              <a:buSzTx/>
              <a:buFontTx/>
              <a:buNone/>
              <a:defRPr sz="2400"/>
            </a:lvl1pPr>
            <a:lvl2pPr marL="0" indent="0">
              <a:buClrTx/>
              <a:buSzTx/>
              <a:buFontTx/>
              <a:buNone/>
              <a:defRPr sz="2400"/>
            </a:lvl2pPr>
            <a:lvl3pPr marL="0" indent="0">
              <a:buClrTx/>
              <a:buSzTx/>
              <a:buFontTx/>
              <a:buNone/>
              <a:defRPr sz="2400"/>
            </a:lvl3pPr>
            <a:lvl4pPr marL="0" indent="0">
              <a:buClrTx/>
              <a:buSzTx/>
              <a:buFontTx/>
              <a:buNone/>
              <a:defRPr sz="2400"/>
            </a:lvl4pPr>
            <a:lvl5pPr marL="0" indent="0">
              <a:buClrTx/>
              <a:buSzTx/>
              <a:buFontTx/>
              <a:buNone/>
              <a:defRPr sz="2400"/>
            </a:lvl5pPr>
          </a:lstStyle>
          <a:p>
            <a:pPr lvl="0">
              <a:defRPr sz="1800">
                <a:solidFill>
                  <a:srgbClr val="000000"/>
                </a:solidFill>
              </a:defRPr>
            </a:pPr>
            <a:r>
              <a:rPr sz="2400">
                <a:solidFill>
                  <a:srgbClr val="404040"/>
                </a:solidFill>
              </a:rPr>
              <a:t>Gövde Düzeyi Bir</a:t>
            </a:r>
          </a:p>
          <a:p>
            <a:pPr lvl="1">
              <a:defRPr sz="1800">
                <a:solidFill>
                  <a:srgbClr val="000000"/>
                </a:solidFill>
              </a:defRPr>
            </a:pPr>
            <a:r>
              <a:rPr sz="2400">
                <a:solidFill>
                  <a:srgbClr val="404040"/>
                </a:solidFill>
              </a:rPr>
              <a:t>Gövde Düzeyi İki</a:t>
            </a:r>
          </a:p>
          <a:p>
            <a:pPr lvl="2">
              <a:defRPr sz="1800">
                <a:solidFill>
                  <a:srgbClr val="000000"/>
                </a:solidFill>
              </a:defRPr>
            </a:pPr>
            <a:r>
              <a:rPr sz="2400">
                <a:solidFill>
                  <a:srgbClr val="404040"/>
                </a:solidFill>
              </a:rPr>
              <a:t>Gövde Düzeyi Üç</a:t>
            </a:r>
          </a:p>
          <a:p>
            <a:pPr lvl="3">
              <a:defRPr sz="1800">
                <a:solidFill>
                  <a:srgbClr val="000000"/>
                </a:solidFill>
              </a:defRPr>
            </a:pPr>
            <a:r>
              <a:rPr sz="2400">
                <a:solidFill>
                  <a:srgbClr val="404040"/>
                </a:solidFill>
              </a:rPr>
              <a:t>Gövde Düzeyi Dört</a:t>
            </a:r>
          </a:p>
          <a:p>
            <a:pPr lvl="4">
              <a:defRPr sz="1800">
                <a:solidFill>
                  <a:srgbClr val="000000"/>
                </a:solidFill>
              </a:defRPr>
            </a:pPr>
            <a:r>
              <a:rPr sz="2400">
                <a:solidFill>
                  <a:srgbClr val="404040"/>
                </a:solidFill>
              </a:rPr>
              <a:t>Gövde Düzeyi Beş</a:t>
            </a:r>
          </a:p>
        </p:txBody>
      </p:sp>
      <p:sp>
        <p:nvSpPr>
          <p:cNvPr id="92" name="Shape 9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93" name="Shape 93"/>
          <p:cNvSpPr/>
          <p:nvPr/>
        </p:nvSpPr>
        <p:spPr>
          <a:xfrm>
            <a:off x="541869" y="515185"/>
            <a:ext cx="609602" cy="11351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8000">
                <a:solidFill>
                  <a:srgbClr val="C0E474"/>
                </a:solidFill>
                <a:latin typeface="Arial"/>
                <a:ea typeface="Arial"/>
                <a:cs typeface="Arial"/>
                <a:sym typeface="Arial"/>
              </a:defRPr>
            </a:lvl1pPr>
          </a:lstStyle>
          <a:p>
            <a:pPr lvl="0">
              <a:defRPr sz="1800">
                <a:solidFill>
                  <a:srgbClr val="000000"/>
                </a:solidFill>
              </a:defRPr>
            </a:pPr>
            <a:r>
              <a:rPr sz="8000">
                <a:solidFill>
                  <a:srgbClr val="C0E474"/>
                </a:solidFill>
              </a:rPr>
              <a:t>“</a:t>
            </a:r>
          </a:p>
        </p:txBody>
      </p:sp>
      <p:sp>
        <p:nvSpPr>
          <p:cNvPr id="94" name="Shape 94"/>
          <p:cNvSpPr/>
          <p:nvPr/>
        </p:nvSpPr>
        <p:spPr>
          <a:xfrm>
            <a:off x="8893009" y="2611363"/>
            <a:ext cx="609602" cy="11351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8000">
                <a:solidFill>
                  <a:srgbClr val="C0E474"/>
                </a:solidFill>
                <a:latin typeface="Arial"/>
                <a:ea typeface="Arial"/>
                <a:cs typeface="Arial"/>
                <a:sym typeface="Arial"/>
              </a:defRPr>
            </a:lvl1pPr>
          </a:lstStyle>
          <a:p>
            <a:pPr lvl="0">
              <a:defRPr sz="1800">
                <a:solidFill>
                  <a:srgbClr val="000000"/>
                </a:solidFill>
              </a:defRPr>
            </a:pPr>
            <a:r>
              <a:rPr sz="8000">
                <a:solidFill>
                  <a:srgbClr val="C0E474"/>
                </a:solidFill>
              </a:rPr>
              <a: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oğru veya Yanlış">
    <p:spTree>
      <p:nvGrpSpPr>
        <p:cNvPr id="1" name=""/>
        <p:cNvGrpSpPr/>
        <p:nvPr/>
      </p:nvGrpSpPr>
      <p:grpSpPr>
        <a:xfrm>
          <a:off x="0" y="0"/>
          <a:ext cx="0" cy="0"/>
          <a:chOff x="0" y="0"/>
          <a:chExt cx="0" cy="0"/>
        </a:xfrm>
      </p:grpSpPr>
      <p:sp>
        <p:nvSpPr>
          <p:cNvPr id="96" name="Shape 96"/>
          <p:cNvSpPr>
            <a:spLocks noGrp="1"/>
          </p:cNvSpPr>
          <p:nvPr>
            <p:ph type="title"/>
          </p:nvPr>
        </p:nvSpPr>
        <p:spPr>
          <a:xfrm>
            <a:off x="685798" y="509665"/>
            <a:ext cx="8588204" cy="3222470"/>
          </a:xfrm>
          <a:prstGeom prst="rect">
            <a:avLst/>
          </a:prstGeom>
        </p:spPr>
        <p:txBody>
          <a:bodyPr/>
          <a:lstStyle>
            <a:lvl1pPr>
              <a:defRPr sz="4400"/>
            </a:lvl1pPr>
          </a:lstStyle>
          <a:p>
            <a:pPr lvl="0">
              <a:defRPr sz="1800">
                <a:solidFill>
                  <a:srgbClr val="000000"/>
                </a:solidFill>
              </a:defRPr>
            </a:pPr>
            <a:r>
              <a:rPr sz="4400">
                <a:solidFill>
                  <a:srgbClr val="90C226"/>
                </a:solidFill>
              </a:rPr>
              <a:t>Başlık Metni</a:t>
            </a:r>
          </a:p>
        </p:txBody>
      </p:sp>
      <p:sp>
        <p:nvSpPr>
          <p:cNvPr id="97" name="Shape 97"/>
          <p:cNvSpPr>
            <a:spLocks noGrp="1"/>
          </p:cNvSpPr>
          <p:nvPr>
            <p:ph type="body" idx="1"/>
          </p:nvPr>
        </p:nvSpPr>
        <p:spPr>
          <a:xfrm>
            <a:off x="677332" y="3732133"/>
            <a:ext cx="8596670" cy="795316"/>
          </a:xfrm>
          <a:prstGeom prst="rect">
            <a:avLst/>
          </a:prstGeom>
        </p:spPr>
        <p:txBody>
          <a:bodyPr anchor="b">
            <a:noAutofit/>
          </a:bodyPr>
          <a:lstStyle>
            <a:lvl1pPr marL="0" indent="0">
              <a:buClrTx/>
              <a:buSzTx/>
              <a:buFontTx/>
              <a:buNone/>
              <a:defRPr sz="2400">
                <a:solidFill>
                  <a:srgbClr val="90C226"/>
                </a:solidFill>
              </a:defRPr>
            </a:lvl1pPr>
            <a:lvl2pPr marL="0" indent="0">
              <a:buClrTx/>
              <a:buSzTx/>
              <a:buFontTx/>
              <a:buNone/>
              <a:defRPr sz="2400">
                <a:solidFill>
                  <a:srgbClr val="90C226"/>
                </a:solidFill>
              </a:defRPr>
            </a:lvl2pPr>
            <a:lvl3pPr marL="0" indent="0">
              <a:buClrTx/>
              <a:buSzTx/>
              <a:buFontTx/>
              <a:buNone/>
              <a:defRPr sz="2400">
                <a:solidFill>
                  <a:srgbClr val="90C226"/>
                </a:solidFill>
              </a:defRPr>
            </a:lvl3pPr>
            <a:lvl4pPr marL="0" indent="0">
              <a:buClrTx/>
              <a:buSzTx/>
              <a:buFontTx/>
              <a:buNone/>
              <a:defRPr sz="2400">
                <a:solidFill>
                  <a:srgbClr val="90C226"/>
                </a:solidFill>
              </a:defRPr>
            </a:lvl4pPr>
            <a:lvl5pPr marL="0" indent="0">
              <a:buClrTx/>
              <a:buSzTx/>
              <a:buFontTx/>
              <a:buNone/>
              <a:defRPr sz="2400">
                <a:solidFill>
                  <a:srgbClr val="90C226"/>
                </a:solidFill>
              </a:defRPr>
            </a:lvl5pPr>
          </a:lstStyle>
          <a:p>
            <a:pPr lvl="0">
              <a:defRPr sz="1800">
                <a:solidFill>
                  <a:srgbClr val="000000"/>
                </a:solidFill>
              </a:defRPr>
            </a:pPr>
            <a:r>
              <a:rPr sz="2400">
                <a:solidFill>
                  <a:srgbClr val="90C226"/>
                </a:solidFill>
              </a:rPr>
              <a:t>Gövde Düzeyi Bir</a:t>
            </a:r>
          </a:p>
          <a:p>
            <a:pPr lvl="1">
              <a:defRPr sz="1800">
                <a:solidFill>
                  <a:srgbClr val="000000"/>
                </a:solidFill>
              </a:defRPr>
            </a:pPr>
            <a:r>
              <a:rPr sz="2400">
                <a:solidFill>
                  <a:srgbClr val="90C226"/>
                </a:solidFill>
              </a:rPr>
              <a:t>Gövde Düzeyi İki</a:t>
            </a:r>
          </a:p>
          <a:p>
            <a:pPr lvl="2">
              <a:defRPr sz="1800">
                <a:solidFill>
                  <a:srgbClr val="000000"/>
                </a:solidFill>
              </a:defRPr>
            </a:pPr>
            <a:r>
              <a:rPr sz="2400">
                <a:solidFill>
                  <a:srgbClr val="90C226"/>
                </a:solidFill>
              </a:rPr>
              <a:t>Gövde Düzeyi Üç</a:t>
            </a:r>
          </a:p>
          <a:p>
            <a:pPr lvl="3">
              <a:defRPr sz="1800">
                <a:solidFill>
                  <a:srgbClr val="000000"/>
                </a:solidFill>
              </a:defRPr>
            </a:pPr>
            <a:r>
              <a:rPr sz="2400">
                <a:solidFill>
                  <a:srgbClr val="90C226"/>
                </a:solidFill>
              </a:rPr>
              <a:t>Gövde Düzeyi Dört</a:t>
            </a:r>
          </a:p>
          <a:p>
            <a:pPr lvl="4">
              <a:defRPr sz="1800">
                <a:solidFill>
                  <a:srgbClr val="000000"/>
                </a:solidFill>
              </a:defRPr>
            </a:pPr>
            <a:r>
              <a:rPr sz="2400">
                <a:solidFill>
                  <a:srgbClr val="90C226"/>
                </a:solidFill>
              </a:rPr>
              <a:t>Gövde Düzeyi Beş</a:t>
            </a:r>
          </a:p>
        </p:txBody>
      </p:sp>
      <p:sp>
        <p:nvSpPr>
          <p:cNvPr id="98" name="Shape 9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aşlık, Dikey Metin">
    <p:spTree>
      <p:nvGrpSpPr>
        <p:cNvPr id="1" name=""/>
        <p:cNvGrpSpPr/>
        <p:nvPr/>
      </p:nvGrpSpPr>
      <p:grpSpPr>
        <a:xfrm>
          <a:off x="0" y="0"/>
          <a:ext cx="0" cy="0"/>
          <a:chOff x="0" y="0"/>
          <a:chExt cx="0" cy="0"/>
        </a:xfrm>
      </p:grpSpPr>
      <p:sp>
        <p:nvSpPr>
          <p:cNvPr id="100" name="Shape 100"/>
          <p:cNvSpPr>
            <a:spLocks noGrp="1"/>
          </p:cNvSpPr>
          <p:nvPr>
            <p:ph type="title"/>
          </p:nvPr>
        </p:nvSpPr>
        <p:spPr>
          <a:xfrm>
            <a:off x="677332" y="609600"/>
            <a:ext cx="8596671" cy="1550991"/>
          </a:xfrm>
          <a:prstGeom prst="rect">
            <a:avLst/>
          </a:prstGeom>
        </p:spPr>
        <p:txBody>
          <a:bodyPr anchor="t"/>
          <a:lstStyle/>
          <a:p>
            <a:pPr lvl="0">
              <a:defRPr sz="1800">
                <a:solidFill>
                  <a:srgbClr val="000000"/>
                </a:solidFill>
              </a:defRPr>
            </a:pPr>
            <a:r>
              <a:rPr sz="3600">
                <a:solidFill>
                  <a:srgbClr val="90C226"/>
                </a:solidFill>
              </a:rPr>
              <a:t>Başlık Metni</a:t>
            </a:r>
          </a:p>
        </p:txBody>
      </p:sp>
      <p:sp>
        <p:nvSpPr>
          <p:cNvPr id="101" name="Shape 101"/>
          <p:cNvSpPr>
            <a:spLocks noGrp="1"/>
          </p:cNvSpPr>
          <p:nvPr>
            <p:ph type="body" idx="1"/>
          </p:nvPr>
        </p:nvSpPr>
        <p:spPr>
          <a:xfrm>
            <a:off x="677332" y="2160589"/>
            <a:ext cx="8596671" cy="4697411"/>
          </a:xfrm>
          <a:prstGeom prst="rect">
            <a:avLst/>
          </a:prstGeom>
        </p:spPr>
        <p:txBody>
          <a:body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102" name="Shape 10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pPr lvl="0">
              <a:defRPr sz="1800">
                <a:solidFill>
                  <a:srgbClr val="000000"/>
                </a:solidFill>
              </a:defRPr>
            </a:pPr>
            <a:r>
              <a:rPr sz="3600">
                <a:solidFill>
                  <a:srgbClr val="90C226"/>
                </a:solidFill>
              </a:rPr>
              <a:t>Başlık Metni</a:t>
            </a:r>
          </a:p>
        </p:txBody>
      </p:sp>
      <p:sp>
        <p:nvSpPr>
          <p:cNvPr id="105" name="Shape 105"/>
          <p:cNvSpPr>
            <a:spLocks noGrp="1"/>
          </p:cNvSpPr>
          <p:nvPr>
            <p:ph type="body" idx="1"/>
          </p:nvPr>
        </p:nvSpPr>
        <p:spPr>
          <a:prstGeom prst="rect">
            <a:avLst/>
          </a:prstGeom>
        </p:spPr>
        <p:txBody>
          <a:body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106" name="Shape 10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32" name="Shape 32"/>
          <p:cNvSpPr>
            <a:spLocks noGrp="1"/>
          </p:cNvSpPr>
          <p:nvPr>
            <p:ph type="title"/>
          </p:nvPr>
        </p:nvSpPr>
        <p:spPr>
          <a:xfrm>
            <a:off x="677332" y="609600"/>
            <a:ext cx="8596671" cy="1550991"/>
          </a:xfrm>
          <a:prstGeom prst="rect">
            <a:avLst/>
          </a:prstGeom>
        </p:spPr>
        <p:txBody>
          <a:bodyPr anchor="t"/>
          <a:lstStyle/>
          <a:p>
            <a:pPr lvl="0">
              <a:defRPr sz="1800">
                <a:solidFill>
                  <a:srgbClr val="000000"/>
                </a:solidFill>
              </a:defRPr>
            </a:pPr>
            <a:r>
              <a:rPr sz="3600">
                <a:solidFill>
                  <a:srgbClr val="90C226"/>
                </a:solidFill>
              </a:rPr>
              <a:t>Başlık Metni</a:t>
            </a:r>
          </a:p>
        </p:txBody>
      </p:sp>
      <p:sp>
        <p:nvSpPr>
          <p:cNvPr id="33" name="Shape 33"/>
          <p:cNvSpPr>
            <a:spLocks noGrp="1"/>
          </p:cNvSpPr>
          <p:nvPr>
            <p:ph type="body" idx="1"/>
          </p:nvPr>
        </p:nvSpPr>
        <p:spPr>
          <a:xfrm>
            <a:off x="677332" y="2160589"/>
            <a:ext cx="8596671" cy="4697411"/>
          </a:xfrm>
          <a:prstGeom prst="rect">
            <a:avLst/>
          </a:prstGeom>
        </p:spPr>
        <p:txBody>
          <a:body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şlık ve İçerik 0">
    <p:bg>
      <p:bgPr>
        <a:solidFill>
          <a:srgbClr val="404040"/>
        </a:solidFill>
        <a:effectLst/>
      </p:bgPr>
    </p:bg>
    <p:spTree>
      <p:nvGrpSpPr>
        <p:cNvPr id="1" name=""/>
        <p:cNvGrpSpPr/>
        <p:nvPr/>
      </p:nvGrpSpPr>
      <p:grpSpPr>
        <a:xfrm>
          <a:off x="0" y="0"/>
          <a:ext cx="0" cy="0"/>
          <a:chOff x="0" y="0"/>
          <a:chExt cx="0" cy="0"/>
        </a:xfrm>
      </p:grpSpPr>
      <p:grpSp>
        <p:nvGrpSpPr>
          <p:cNvPr id="46" name="Group 46"/>
          <p:cNvGrpSpPr/>
          <p:nvPr/>
        </p:nvGrpSpPr>
        <p:grpSpPr>
          <a:xfrm>
            <a:off x="-3" y="-8468"/>
            <a:ext cx="12192004" cy="6866470"/>
            <a:chOff x="-1" y="0"/>
            <a:chExt cx="12192002" cy="6866469"/>
          </a:xfrm>
        </p:grpSpPr>
        <p:sp>
          <p:nvSpPr>
            <p:cNvPr id="36" name="Shape 36"/>
            <p:cNvSpPr/>
            <p:nvPr/>
          </p:nvSpPr>
          <p:spPr>
            <a:xfrm>
              <a:off x="9371013" y="8465"/>
              <a:ext cx="1219201" cy="6858005"/>
            </a:xfrm>
            <a:prstGeom prst="line">
              <a:avLst/>
            </a:prstGeom>
            <a:noFill/>
            <a:ln w="9525" cap="rnd">
              <a:solidFill>
                <a:srgbClr val="00000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37" name="Shape 37"/>
            <p:cNvSpPr/>
            <p:nvPr/>
          </p:nvSpPr>
          <p:spPr>
            <a:xfrm flipH="1">
              <a:off x="7425267" y="3689880"/>
              <a:ext cx="4763560" cy="3176588"/>
            </a:xfrm>
            <a:prstGeom prst="line">
              <a:avLst/>
            </a:prstGeom>
            <a:noFill/>
            <a:ln w="9525" cap="rnd">
              <a:solidFill>
                <a:srgbClr val="000000"/>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38" name="Shape 38"/>
            <p:cNvSpPr/>
            <p:nvPr/>
          </p:nvSpPr>
          <p:spPr>
            <a:xfrm>
              <a:off x="9181476" y="-1"/>
              <a:ext cx="3007350" cy="6866470"/>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39" name="Shape 39"/>
            <p:cNvSpPr/>
            <p:nvPr/>
          </p:nvSpPr>
          <p:spPr>
            <a:xfrm>
              <a:off x="9603441" y="-1"/>
              <a:ext cx="2588560" cy="686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40" name="Shape 40"/>
            <p:cNvSpPr/>
            <p:nvPr/>
          </p:nvSpPr>
          <p:spPr>
            <a:xfrm>
              <a:off x="8932333" y="3056466"/>
              <a:ext cx="3259669"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41" name="Shape 41"/>
            <p:cNvSpPr/>
            <p:nvPr/>
          </p:nvSpPr>
          <p:spPr>
            <a:xfrm>
              <a:off x="9334500" y="-1"/>
              <a:ext cx="2854328" cy="686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42" name="Shape 42"/>
            <p:cNvSpPr/>
            <p:nvPr/>
          </p:nvSpPr>
          <p:spPr>
            <a:xfrm>
              <a:off x="10898730" y="0"/>
              <a:ext cx="1290096" cy="6866469"/>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43" name="Shape 43"/>
            <p:cNvSpPr/>
            <p:nvPr/>
          </p:nvSpPr>
          <p:spPr>
            <a:xfrm>
              <a:off x="10938998" y="0"/>
              <a:ext cx="1249828" cy="6866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44" name="Shape 44"/>
            <p:cNvSpPr/>
            <p:nvPr/>
          </p:nvSpPr>
          <p:spPr>
            <a:xfrm>
              <a:off x="10371666" y="3598333"/>
              <a:ext cx="1817162" cy="3268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sp>
          <p:nvSpPr>
            <p:cNvPr id="45" name="Shape 45"/>
            <p:cNvSpPr/>
            <p:nvPr/>
          </p:nvSpPr>
          <p:spPr>
            <a:xfrm>
              <a:off x="-2" y="4021666"/>
              <a:ext cx="448735" cy="284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0" tIns="0" rIns="0" bIns="0" numCol="1" anchor="t">
              <a:noAutofit/>
            </a:bodyPr>
            <a:lstStyle/>
            <a:p>
              <a:pPr lvl="0">
                <a:defRPr>
                  <a:solidFill>
                    <a:srgbClr val="FFFFFF"/>
                  </a:solidFill>
                  <a:latin typeface="Trebuchet MS"/>
                  <a:ea typeface="Trebuchet MS"/>
                  <a:cs typeface="Trebuchet MS"/>
                  <a:sym typeface="Trebuchet MS"/>
                </a:defRPr>
              </a:pPr>
              <a:endParaRPr/>
            </a:p>
          </p:txBody>
        </p:sp>
      </p:grpSp>
      <p:sp>
        <p:nvSpPr>
          <p:cNvPr id="47" name="Shape 47"/>
          <p:cNvSpPr>
            <a:spLocks noGrp="1"/>
          </p:cNvSpPr>
          <p:nvPr>
            <p:ph type="title"/>
          </p:nvPr>
        </p:nvSpPr>
        <p:spPr>
          <a:xfrm>
            <a:off x="677332" y="609600"/>
            <a:ext cx="8596671" cy="1550991"/>
          </a:xfrm>
          <a:prstGeom prst="rect">
            <a:avLst/>
          </a:prstGeom>
        </p:spPr>
        <p:txBody>
          <a:bodyPr anchor="t"/>
          <a:lstStyle/>
          <a:p>
            <a:pPr lvl="0">
              <a:defRPr sz="1800">
                <a:solidFill>
                  <a:srgbClr val="000000"/>
                </a:solidFill>
              </a:defRPr>
            </a:pPr>
            <a:r>
              <a:rPr sz="3600">
                <a:solidFill>
                  <a:srgbClr val="90C226"/>
                </a:solidFill>
              </a:rPr>
              <a:t>Başlık Metni</a:t>
            </a:r>
          </a:p>
        </p:txBody>
      </p:sp>
      <p:sp>
        <p:nvSpPr>
          <p:cNvPr id="48" name="Shape 48"/>
          <p:cNvSpPr>
            <a:spLocks noGrp="1"/>
          </p:cNvSpPr>
          <p:nvPr>
            <p:ph type="body" idx="1"/>
          </p:nvPr>
        </p:nvSpPr>
        <p:spPr>
          <a:xfrm>
            <a:off x="677332" y="2160589"/>
            <a:ext cx="8596671" cy="4697411"/>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a:solidFill>
                  <a:srgbClr val="000000"/>
                </a:solidFill>
              </a:defRPr>
            </a:pPr>
            <a:r>
              <a:rPr>
                <a:solidFill>
                  <a:srgbClr val="FFFFFF"/>
                </a:solidFill>
              </a:rPr>
              <a:t>Gövde Düzeyi Bir</a:t>
            </a:r>
          </a:p>
          <a:p>
            <a:pPr lvl="1">
              <a:defRPr>
                <a:solidFill>
                  <a:srgbClr val="000000"/>
                </a:solidFill>
              </a:defRPr>
            </a:pPr>
            <a:r>
              <a:rPr>
                <a:solidFill>
                  <a:srgbClr val="FFFFFF"/>
                </a:solidFill>
              </a:rPr>
              <a:t>Gövde Düzeyi İki</a:t>
            </a:r>
          </a:p>
          <a:p>
            <a:pPr lvl="2">
              <a:defRPr>
                <a:solidFill>
                  <a:srgbClr val="000000"/>
                </a:solidFill>
              </a:defRPr>
            </a:pPr>
            <a:r>
              <a:rPr>
                <a:solidFill>
                  <a:srgbClr val="FFFFFF"/>
                </a:solidFill>
              </a:rPr>
              <a:t>Gövde Düzeyi Üç</a:t>
            </a:r>
          </a:p>
          <a:p>
            <a:pPr lvl="3">
              <a:defRPr>
                <a:solidFill>
                  <a:srgbClr val="000000"/>
                </a:solidFill>
              </a:defRPr>
            </a:pPr>
            <a:r>
              <a:rPr>
                <a:solidFill>
                  <a:srgbClr val="FFFFFF"/>
                </a:solidFill>
              </a:rPr>
              <a:t>Gövde Düzeyi Dört</a:t>
            </a:r>
          </a:p>
          <a:p>
            <a:pPr lvl="4">
              <a:defRPr>
                <a:solidFill>
                  <a:srgbClr val="000000"/>
                </a:solidFill>
              </a:defRPr>
            </a:pPr>
            <a:r>
              <a:rPr>
                <a:solidFill>
                  <a:srgbClr val="FFFFFF"/>
                </a:solidFill>
              </a:rPr>
              <a:t>Gövde Düzeyi Beş</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51" name="Shape 51"/>
          <p:cNvSpPr>
            <a:spLocks noGrp="1"/>
          </p:cNvSpPr>
          <p:nvPr>
            <p:ph type="title"/>
          </p:nvPr>
        </p:nvSpPr>
        <p:spPr>
          <a:xfrm>
            <a:off x="677335" y="0"/>
            <a:ext cx="8596670" cy="4527448"/>
          </a:xfrm>
          <a:prstGeom prst="rect">
            <a:avLst/>
          </a:prstGeom>
        </p:spPr>
        <p:txBody>
          <a:bodyPr anchor="b"/>
          <a:lstStyle>
            <a:lvl1pPr>
              <a:defRPr sz="4000"/>
            </a:lvl1pPr>
          </a:lstStyle>
          <a:p>
            <a:pPr lvl="0">
              <a:defRPr sz="1800">
                <a:solidFill>
                  <a:srgbClr val="000000"/>
                </a:solidFill>
              </a:defRPr>
            </a:pPr>
            <a:r>
              <a:rPr sz="4000">
                <a:solidFill>
                  <a:srgbClr val="90C226"/>
                </a:solidFill>
              </a:rPr>
              <a:t>Başlık Metni</a:t>
            </a:r>
          </a:p>
        </p:txBody>
      </p:sp>
      <p:sp>
        <p:nvSpPr>
          <p:cNvPr id="52" name="Shape 52"/>
          <p:cNvSpPr>
            <a:spLocks noGrp="1"/>
          </p:cNvSpPr>
          <p:nvPr>
            <p:ph type="body" idx="1"/>
          </p:nvPr>
        </p:nvSpPr>
        <p:spPr>
          <a:xfrm>
            <a:off x="677335" y="4527448"/>
            <a:ext cx="8596670" cy="2330554"/>
          </a:xfrm>
          <a:prstGeom prst="rect">
            <a:avLst/>
          </a:prstGeom>
        </p:spPr>
        <p:txBody>
          <a:bodyPr/>
          <a:lstStyle>
            <a:lvl1pPr marL="0" indent="0">
              <a:buClrTx/>
              <a:buSzTx/>
              <a:buFontTx/>
              <a:buNone/>
              <a:defRPr sz="2000">
                <a:solidFill>
                  <a:srgbClr val="808080"/>
                </a:solidFill>
              </a:defRPr>
            </a:lvl1pPr>
            <a:lvl2pPr marL="0" indent="0">
              <a:buClrTx/>
              <a:buSzTx/>
              <a:buFontTx/>
              <a:buNone/>
              <a:defRPr sz="2000">
                <a:solidFill>
                  <a:srgbClr val="808080"/>
                </a:solidFill>
              </a:defRPr>
            </a:lvl2pPr>
            <a:lvl3pPr marL="0" indent="0">
              <a:buClrTx/>
              <a:buSzTx/>
              <a:buFontTx/>
              <a:buNone/>
              <a:defRPr sz="2000">
                <a:solidFill>
                  <a:srgbClr val="808080"/>
                </a:solidFill>
              </a:defRPr>
            </a:lvl3pPr>
            <a:lvl4pPr marL="0" indent="0">
              <a:buClrTx/>
              <a:buSzTx/>
              <a:buFontTx/>
              <a:buNone/>
              <a:defRPr sz="2000">
                <a:solidFill>
                  <a:srgbClr val="808080"/>
                </a:solidFill>
              </a:defRPr>
            </a:lvl4pPr>
            <a:lvl5pPr marL="0" indent="0">
              <a:buClrTx/>
              <a:buSzTx/>
              <a:buFontTx/>
              <a:buNone/>
              <a:defRPr sz="2000">
                <a:solidFill>
                  <a:srgbClr val="808080"/>
                </a:solidFill>
              </a:defRPr>
            </a:lvl5pPr>
          </a:lstStyle>
          <a:p>
            <a:pPr lvl="0">
              <a:defRPr sz="1800">
                <a:solidFill>
                  <a:srgbClr val="000000"/>
                </a:solidFill>
              </a:defRPr>
            </a:pPr>
            <a:r>
              <a:rPr sz="2000">
                <a:solidFill>
                  <a:srgbClr val="808080"/>
                </a:solidFill>
              </a:rPr>
              <a:t>Gövde Düzeyi Bir</a:t>
            </a:r>
          </a:p>
          <a:p>
            <a:pPr lvl="1">
              <a:defRPr sz="1800">
                <a:solidFill>
                  <a:srgbClr val="000000"/>
                </a:solidFill>
              </a:defRPr>
            </a:pPr>
            <a:r>
              <a:rPr sz="2000">
                <a:solidFill>
                  <a:srgbClr val="808080"/>
                </a:solidFill>
              </a:rPr>
              <a:t>Gövde Düzeyi İki</a:t>
            </a:r>
          </a:p>
          <a:p>
            <a:pPr lvl="2">
              <a:defRPr sz="1800">
                <a:solidFill>
                  <a:srgbClr val="000000"/>
                </a:solidFill>
              </a:defRPr>
            </a:pPr>
            <a:r>
              <a:rPr sz="2000">
                <a:solidFill>
                  <a:srgbClr val="808080"/>
                </a:solidFill>
              </a:rPr>
              <a:t>Gövde Düzeyi Üç</a:t>
            </a:r>
          </a:p>
          <a:p>
            <a:pPr lvl="3">
              <a:defRPr sz="1800">
                <a:solidFill>
                  <a:srgbClr val="000000"/>
                </a:solidFill>
              </a:defRPr>
            </a:pPr>
            <a:r>
              <a:rPr sz="2000">
                <a:solidFill>
                  <a:srgbClr val="808080"/>
                </a:solidFill>
              </a:rPr>
              <a:t>Gövde Düzeyi Dört</a:t>
            </a:r>
          </a:p>
          <a:p>
            <a:pPr lvl="4">
              <a:defRPr sz="1800">
                <a:solidFill>
                  <a:srgbClr val="000000"/>
                </a:solidFill>
              </a:defRPr>
            </a:pPr>
            <a:r>
              <a:rPr sz="2000">
                <a:solidFill>
                  <a:srgbClr val="808080"/>
                </a:solidFill>
              </a:rPr>
              <a:t>Gövde Düzeyi Beş</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55" name="Shape 55"/>
          <p:cNvSpPr>
            <a:spLocks noGrp="1"/>
          </p:cNvSpPr>
          <p:nvPr>
            <p:ph type="title"/>
          </p:nvPr>
        </p:nvSpPr>
        <p:spPr>
          <a:xfrm>
            <a:off x="677332" y="609600"/>
            <a:ext cx="8596671" cy="1550991"/>
          </a:xfrm>
          <a:prstGeom prst="rect">
            <a:avLst/>
          </a:prstGeom>
        </p:spPr>
        <p:txBody>
          <a:bodyPr anchor="t"/>
          <a:lstStyle/>
          <a:p>
            <a:pPr lvl="0">
              <a:defRPr sz="1800">
                <a:solidFill>
                  <a:srgbClr val="000000"/>
                </a:solidFill>
              </a:defRPr>
            </a:pPr>
            <a:r>
              <a:rPr sz="3600">
                <a:solidFill>
                  <a:srgbClr val="90C226"/>
                </a:solidFill>
              </a:rPr>
              <a:t>Başlık Metni</a:t>
            </a:r>
          </a:p>
        </p:txBody>
      </p:sp>
      <p:sp>
        <p:nvSpPr>
          <p:cNvPr id="56" name="Shape 56"/>
          <p:cNvSpPr>
            <a:spLocks noGrp="1"/>
          </p:cNvSpPr>
          <p:nvPr>
            <p:ph type="body" idx="1"/>
          </p:nvPr>
        </p:nvSpPr>
        <p:spPr>
          <a:xfrm>
            <a:off x="677332" y="2160589"/>
            <a:ext cx="4184038" cy="4697411"/>
          </a:xfrm>
          <a:prstGeom prst="rect">
            <a:avLst/>
          </a:prstGeom>
        </p:spPr>
        <p:txBody>
          <a:body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57" name="Shape 5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59" name="Shape 59"/>
          <p:cNvSpPr>
            <a:spLocks noGrp="1"/>
          </p:cNvSpPr>
          <p:nvPr>
            <p:ph type="title"/>
          </p:nvPr>
        </p:nvSpPr>
        <p:spPr>
          <a:xfrm>
            <a:off x="677332" y="609600"/>
            <a:ext cx="8596671" cy="1436092"/>
          </a:xfrm>
          <a:prstGeom prst="rect">
            <a:avLst/>
          </a:prstGeom>
        </p:spPr>
        <p:txBody>
          <a:bodyPr anchor="t"/>
          <a:lstStyle/>
          <a:p>
            <a:pPr lvl="0">
              <a:defRPr sz="1800">
                <a:solidFill>
                  <a:srgbClr val="000000"/>
                </a:solidFill>
              </a:defRPr>
            </a:pPr>
            <a:r>
              <a:rPr sz="3600">
                <a:solidFill>
                  <a:srgbClr val="90C226"/>
                </a:solidFill>
              </a:rPr>
              <a:t>Başlık Metni</a:t>
            </a:r>
          </a:p>
        </p:txBody>
      </p:sp>
      <p:sp>
        <p:nvSpPr>
          <p:cNvPr id="60" name="Shape 60"/>
          <p:cNvSpPr>
            <a:spLocks noGrp="1"/>
          </p:cNvSpPr>
          <p:nvPr>
            <p:ph type="body" idx="1"/>
          </p:nvPr>
        </p:nvSpPr>
        <p:spPr>
          <a:xfrm>
            <a:off x="675743" y="2045691"/>
            <a:ext cx="4185625" cy="691555"/>
          </a:xfrm>
          <a:prstGeom prst="rect">
            <a:avLst/>
          </a:prstGeom>
        </p:spPr>
        <p:txBody>
          <a:bodyPr anchor="b">
            <a:noAutofit/>
          </a:bodyPr>
          <a:lstStyle>
            <a:lvl1pPr marL="0" indent="0">
              <a:buClrTx/>
              <a:buSzTx/>
              <a:buFontTx/>
              <a:buNone/>
              <a:defRPr sz="2400"/>
            </a:lvl1pPr>
            <a:lvl2pPr marL="0" indent="0">
              <a:buClrTx/>
              <a:buSzTx/>
              <a:buFontTx/>
              <a:buNone/>
              <a:defRPr sz="2400"/>
            </a:lvl2pPr>
            <a:lvl3pPr marL="0" indent="0">
              <a:buClrTx/>
              <a:buSzTx/>
              <a:buFontTx/>
              <a:buNone/>
              <a:defRPr sz="2400"/>
            </a:lvl3pPr>
            <a:lvl4pPr marL="0" indent="0">
              <a:buClrTx/>
              <a:buSzTx/>
              <a:buFontTx/>
              <a:buNone/>
              <a:defRPr sz="2400"/>
            </a:lvl4pPr>
            <a:lvl5pPr marL="0" indent="0">
              <a:buClrTx/>
              <a:buSzTx/>
              <a:buFontTx/>
              <a:buNone/>
              <a:defRPr sz="2400"/>
            </a:lvl5pPr>
          </a:lstStyle>
          <a:p>
            <a:pPr lvl="0">
              <a:defRPr sz="1800">
                <a:solidFill>
                  <a:srgbClr val="000000"/>
                </a:solidFill>
              </a:defRPr>
            </a:pPr>
            <a:r>
              <a:rPr sz="2400">
                <a:solidFill>
                  <a:srgbClr val="404040"/>
                </a:solidFill>
              </a:rPr>
              <a:t>Gövde Düzeyi Bir</a:t>
            </a:r>
          </a:p>
          <a:p>
            <a:pPr lvl="1">
              <a:defRPr sz="1800">
                <a:solidFill>
                  <a:srgbClr val="000000"/>
                </a:solidFill>
              </a:defRPr>
            </a:pPr>
            <a:r>
              <a:rPr sz="2400">
                <a:solidFill>
                  <a:srgbClr val="404040"/>
                </a:solidFill>
              </a:rPr>
              <a:t>Gövde Düzeyi İki</a:t>
            </a:r>
          </a:p>
          <a:p>
            <a:pPr lvl="2">
              <a:defRPr sz="1800">
                <a:solidFill>
                  <a:srgbClr val="000000"/>
                </a:solidFill>
              </a:defRPr>
            </a:pPr>
            <a:r>
              <a:rPr sz="2400">
                <a:solidFill>
                  <a:srgbClr val="404040"/>
                </a:solidFill>
              </a:rPr>
              <a:t>Gövde Düzeyi Üç</a:t>
            </a:r>
          </a:p>
          <a:p>
            <a:pPr lvl="3">
              <a:defRPr sz="1800">
                <a:solidFill>
                  <a:srgbClr val="000000"/>
                </a:solidFill>
              </a:defRPr>
            </a:pPr>
            <a:r>
              <a:rPr sz="2400">
                <a:solidFill>
                  <a:srgbClr val="404040"/>
                </a:solidFill>
              </a:rPr>
              <a:t>Gövde Düzeyi Dört</a:t>
            </a:r>
          </a:p>
          <a:p>
            <a:pPr lvl="4">
              <a:defRPr sz="1800">
                <a:solidFill>
                  <a:srgbClr val="000000"/>
                </a:solidFill>
              </a:defRPr>
            </a:pPr>
            <a:r>
              <a:rPr sz="2400">
                <a:solidFill>
                  <a:srgbClr val="404040"/>
                </a:solidFill>
              </a:rPr>
              <a:t>Gövde Düzeyi Beş</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63" name="Shape 63"/>
          <p:cNvSpPr>
            <a:spLocks noGrp="1"/>
          </p:cNvSpPr>
          <p:nvPr>
            <p:ph type="title"/>
          </p:nvPr>
        </p:nvSpPr>
        <p:spPr>
          <a:xfrm>
            <a:off x="677332" y="609600"/>
            <a:ext cx="8596671" cy="1828800"/>
          </a:xfrm>
          <a:prstGeom prst="rect">
            <a:avLst/>
          </a:prstGeom>
        </p:spPr>
        <p:txBody>
          <a:bodyPr anchor="t"/>
          <a:lstStyle/>
          <a:p>
            <a:pPr lvl="0">
              <a:defRPr sz="1800">
                <a:solidFill>
                  <a:srgbClr val="000000"/>
                </a:solidFill>
              </a:defRPr>
            </a:pPr>
            <a:r>
              <a:rPr sz="3600">
                <a:solidFill>
                  <a:srgbClr val="90C226"/>
                </a:solidFill>
              </a:rPr>
              <a:t>Başlık Metni</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68" name="Shape 68"/>
          <p:cNvSpPr>
            <a:spLocks noGrp="1"/>
          </p:cNvSpPr>
          <p:nvPr>
            <p:ph type="title"/>
          </p:nvPr>
        </p:nvSpPr>
        <p:spPr>
          <a:xfrm>
            <a:off x="677332" y="0"/>
            <a:ext cx="3854531" cy="2777071"/>
          </a:xfrm>
          <a:prstGeom prst="rect">
            <a:avLst/>
          </a:prstGeom>
        </p:spPr>
        <p:txBody>
          <a:bodyPr anchor="b"/>
          <a:lstStyle>
            <a:lvl1pPr>
              <a:defRPr sz="2000"/>
            </a:lvl1pPr>
          </a:lstStyle>
          <a:p>
            <a:pPr lvl="0">
              <a:defRPr sz="1800">
                <a:solidFill>
                  <a:srgbClr val="000000"/>
                </a:solidFill>
              </a:defRPr>
            </a:pPr>
            <a:r>
              <a:rPr sz="2000">
                <a:solidFill>
                  <a:srgbClr val="90C226"/>
                </a:solidFill>
              </a:rPr>
              <a:t>Başlık Metni</a:t>
            </a:r>
          </a:p>
        </p:txBody>
      </p:sp>
      <p:sp>
        <p:nvSpPr>
          <p:cNvPr id="69" name="Shape 69"/>
          <p:cNvSpPr>
            <a:spLocks noGrp="1"/>
          </p:cNvSpPr>
          <p:nvPr>
            <p:ph type="body" idx="1"/>
          </p:nvPr>
        </p:nvSpPr>
        <p:spPr>
          <a:xfrm>
            <a:off x="4760459" y="514922"/>
            <a:ext cx="4513544" cy="6343079"/>
          </a:xfrm>
          <a:prstGeom prst="rect">
            <a:avLst/>
          </a:prstGeom>
        </p:spPr>
        <p:txBody>
          <a:body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70" name="Shape 7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12"/>
          <p:cNvGrpSpPr/>
          <p:nvPr/>
        </p:nvGrpSpPr>
        <p:grpSpPr>
          <a:xfrm>
            <a:off x="-3" y="-8468"/>
            <a:ext cx="12192004" cy="6866470"/>
            <a:chOff x="-1" y="0"/>
            <a:chExt cx="12192002" cy="6866469"/>
          </a:xfrm>
        </p:grpSpPr>
        <p:sp>
          <p:nvSpPr>
            <p:cNvPr id="2" name="Shape 2"/>
            <p:cNvSpPr/>
            <p:nvPr/>
          </p:nvSpPr>
          <p:spPr>
            <a:xfrm>
              <a:off x="9371013" y="8465"/>
              <a:ext cx="1219201" cy="6858005"/>
            </a:xfrm>
            <a:prstGeom prst="line">
              <a:avLst/>
            </a:prstGeom>
            <a:noFill/>
            <a:ln w="9525" cap="rnd">
              <a:solidFill>
                <a:srgbClr val="BFBFBF"/>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3" name="Shape 3"/>
            <p:cNvSpPr/>
            <p:nvPr/>
          </p:nvSpPr>
          <p:spPr>
            <a:xfrm flipH="1">
              <a:off x="7425267" y="3689880"/>
              <a:ext cx="4763560" cy="3176588"/>
            </a:xfrm>
            <a:prstGeom prst="line">
              <a:avLst/>
            </a:prstGeom>
            <a:noFill/>
            <a:ln w="9525" cap="rnd">
              <a:solidFill>
                <a:srgbClr val="D9D9D9"/>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4" name="Shape 4"/>
            <p:cNvSpPr/>
            <p:nvPr/>
          </p:nvSpPr>
          <p:spPr>
            <a:xfrm>
              <a:off x="9181476" y="-1"/>
              <a:ext cx="3007350" cy="6866470"/>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90C226">
                <a:alpha val="3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5" name="Shape 5"/>
            <p:cNvSpPr/>
            <p:nvPr/>
          </p:nvSpPr>
          <p:spPr>
            <a:xfrm>
              <a:off x="9603441" y="-1"/>
              <a:ext cx="2588560" cy="686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90C226">
                <a:alpha val="2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6" name="Shape 6"/>
            <p:cNvSpPr/>
            <p:nvPr/>
          </p:nvSpPr>
          <p:spPr>
            <a:xfrm>
              <a:off x="8932333" y="3056466"/>
              <a:ext cx="3259669"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54A021">
                <a:alpha val="72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7" name="Shape 7"/>
            <p:cNvSpPr/>
            <p:nvPr/>
          </p:nvSpPr>
          <p:spPr>
            <a:xfrm>
              <a:off x="9334500" y="-1"/>
              <a:ext cx="2854328" cy="686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8" name="Shape 8"/>
            <p:cNvSpPr/>
            <p:nvPr/>
          </p:nvSpPr>
          <p:spPr>
            <a:xfrm>
              <a:off x="10898730" y="0"/>
              <a:ext cx="1290096" cy="6866469"/>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9" name="Shape 9"/>
            <p:cNvSpPr/>
            <p:nvPr/>
          </p:nvSpPr>
          <p:spPr>
            <a:xfrm>
              <a:off x="10938998" y="0"/>
              <a:ext cx="1249828" cy="6866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90C226">
                <a:alpha val="64999"/>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10" name="Shape 10"/>
            <p:cNvSpPr/>
            <p:nvPr/>
          </p:nvSpPr>
          <p:spPr>
            <a:xfrm>
              <a:off x="10371666" y="3598333"/>
              <a:ext cx="1817162" cy="32681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90C226">
                <a:alpha val="80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sp>
          <p:nvSpPr>
            <p:cNvPr id="11" name="Shape 11"/>
            <p:cNvSpPr/>
            <p:nvPr/>
          </p:nvSpPr>
          <p:spPr>
            <a:xfrm>
              <a:off x="-2" y="4021666"/>
              <a:ext cx="448735" cy="284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90C226">
                <a:alpha val="85000"/>
              </a:srgbClr>
            </a:solidFill>
            <a:ln w="12700" cap="flat">
              <a:noFill/>
              <a:miter lim="400000"/>
            </a:ln>
            <a:effectLst/>
          </p:spPr>
          <p:txBody>
            <a:bodyPr wrap="square" lIns="0" tIns="0" rIns="0" bIns="0" numCol="1" anchor="t">
              <a:noAutofit/>
            </a:bodyPr>
            <a:lstStyle/>
            <a:p>
              <a:pPr lvl="0">
                <a:defRPr>
                  <a:latin typeface="Trebuchet MS"/>
                  <a:ea typeface="Trebuchet MS"/>
                  <a:cs typeface="Trebuchet MS"/>
                  <a:sym typeface="Trebuchet MS"/>
                </a:defRPr>
              </a:pPr>
              <a:endParaRPr/>
            </a:p>
          </p:txBody>
        </p:sp>
      </p:grpSp>
      <p:sp>
        <p:nvSpPr>
          <p:cNvPr id="13" name="Shape 13"/>
          <p:cNvSpPr>
            <a:spLocks noGrp="1"/>
          </p:cNvSpPr>
          <p:nvPr>
            <p:ph type="title"/>
          </p:nvPr>
        </p:nvSpPr>
        <p:spPr>
          <a:xfrm>
            <a:off x="7967673" y="0"/>
            <a:ext cx="1304745" cy="64706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a:solidFill>
                  <a:srgbClr val="000000"/>
                </a:solidFill>
              </a:defRPr>
            </a:pPr>
            <a:r>
              <a:rPr sz="3600">
                <a:solidFill>
                  <a:srgbClr val="90C226"/>
                </a:solidFill>
              </a:rPr>
              <a:t>Başlık Metni</a:t>
            </a:r>
          </a:p>
        </p:txBody>
      </p:sp>
      <p:sp>
        <p:nvSpPr>
          <p:cNvPr id="14" name="Shape 14"/>
          <p:cNvSpPr>
            <a:spLocks noGrp="1"/>
          </p:cNvSpPr>
          <p:nvPr>
            <p:ph type="body" idx="1"/>
          </p:nvPr>
        </p:nvSpPr>
        <p:spPr>
          <a:xfrm>
            <a:off x="677335" y="609600"/>
            <a:ext cx="7060150" cy="62484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a:solidFill>
                  <a:srgbClr val="000000"/>
                </a:solidFill>
              </a:defRPr>
            </a:pPr>
            <a:r>
              <a:rPr>
                <a:solidFill>
                  <a:srgbClr val="404040"/>
                </a:solidFill>
              </a:rPr>
              <a:t>Gövde Düzeyi Bir</a:t>
            </a:r>
          </a:p>
          <a:p>
            <a:pPr lvl="1">
              <a:defRPr>
                <a:solidFill>
                  <a:srgbClr val="000000"/>
                </a:solidFill>
              </a:defRPr>
            </a:pPr>
            <a:r>
              <a:rPr>
                <a:solidFill>
                  <a:srgbClr val="404040"/>
                </a:solidFill>
              </a:rPr>
              <a:t>Gövde Düzeyi İki</a:t>
            </a:r>
          </a:p>
          <a:p>
            <a:pPr lvl="2">
              <a:defRPr>
                <a:solidFill>
                  <a:srgbClr val="000000"/>
                </a:solidFill>
              </a:defRPr>
            </a:pPr>
            <a:r>
              <a:rPr>
                <a:solidFill>
                  <a:srgbClr val="404040"/>
                </a:solidFill>
              </a:rPr>
              <a:t>Gövde Düzeyi Üç</a:t>
            </a:r>
          </a:p>
          <a:p>
            <a:pPr lvl="3">
              <a:defRPr>
                <a:solidFill>
                  <a:srgbClr val="000000"/>
                </a:solidFill>
              </a:defRPr>
            </a:pPr>
            <a:r>
              <a:rPr>
                <a:solidFill>
                  <a:srgbClr val="404040"/>
                </a:solidFill>
              </a:rPr>
              <a:t>Gövde Düzeyi Dört</a:t>
            </a:r>
          </a:p>
          <a:p>
            <a:pPr lvl="4">
              <a:defRPr>
                <a:solidFill>
                  <a:srgbClr val="000000"/>
                </a:solidFill>
              </a:defRPr>
            </a:pPr>
            <a:r>
              <a:rPr>
                <a:solidFill>
                  <a:srgbClr val="404040"/>
                </a:solidFill>
              </a:rPr>
              <a:t>Gövde Düzeyi Beş</a:t>
            </a:r>
          </a:p>
        </p:txBody>
      </p:sp>
      <p:sp>
        <p:nvSpPr>
          <p:cNvPr id="15" name="Shape 15"/>
          <p:cNvSpPr>
            <a:spLocks noGrp="1"/>
          </p:cNvSpPr>
          <p:nvPr>
            <p:ph type="sldNum" sz="quarter" idx="2"/>
          </p:nvPr>
        </p:nvSpPr>
        <p:spPr>
          <a:xfrm>
            <a:off x="8590663" y="6114703"/>
            <a:ext cx="683341" cy="218439"/>
          </a:xfrm>
          <a:prstGeom prst="rect">
            <a:avLst/>
          </a:prstGeom>
          <a:ln w="12700">
            <a:miter lim="400000"/>
          </a:ln>
        </p:spPr>
        <p:txBody>
          <a:bodyPr lIns="45718" tIns="45718" rIns="45718" bIns="45718" anchor="ctr">
            <a:spAutoFit/>
          </a:bodyPr>
          <a:lstStyle>
            <a:lvl1pPr algn="r">
              <a:defRPr sz="900">
                <a:solidFill>
                  <a:srgbClr val="90C226"/>
                </a:solidFill>
                <a:latin typeface="Trebuchet MS"/>
                <a:ea typeface="Trebuchet MS"/>
                <a:cs typeface="Trebuchet MS"/>
                <a:sym typeface="Trebuchet MS"/>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defTabSz="457200">
        <a:defRPr sz="3600">
          <a:solidFill>
            <a:srgbClr val="90C226"/>
          </a:solidFill>
          <a:latin typeface="Trebuchet MS"/>
          <a:ea typeface="Trebuchet MS"/>
          <a:cs typeface="Trebuchet MS"/>
          <a:sym typeface="Trebuchet MS"/>
        </a:defRPr>
      </a:lvl1pPr>
      <a:lvl2pPr defTabSz="457200">
        <a:defRPr sz="3600">
          <a:solidFill>
            <a:srgbClr val="90C226"/>
          </a:solidFill>
          <a:latin typeface="Trebuchet MS"/>
          <a:ea typeface="Trebuchet MS"/>
          <a:cs typeface="Trebuchet MS"/>
          <a:sym typeface="Trebuchet MS"/>
        </a:defRPr>
      </a:lvl2pPr>
      <a:lvl3pPr defTabSz="457200">
        <a:defRPr sz="3600">
          <a:solidFill>
            <a:srgbClr val="90C226"/>
          </a:solidFill>
          <a:latin typeface="Trebuchet MS"/>
          <a:ea typeface="Trebuchet MS"/>
          <a:cs typeface="Trebuchet MS"/>
          <a:sym typeface="Trebuchet MS"/>
        </a:defRPr>
      </a:lvl3pPr>
      <a:lvl4pPr defTabSz="457200">
        <a:defRPr sz="3600">
          <a:solidFill>
            <a:srgbClr val="90C226"/>
          </a:solidFill>
          <a:latin typeface="Trebuchet MS"/>
          <a:ea typeface="Trebuchet MS"/>
          <a:cs typeface="Trebuchet MS"/>
          <a:sym typeface="Trebuchet MS"/>
        </a:defRPr>
      </a:lvl4pPr>
      <a:lvl5pPr defTabSz="457200">
        <a:defRPr sz="3600">
          <a:solidFill>
            <a:srgbClr val="90C226"/>
          </a:solidFill>
          <a:latin typeface="Trebuchet MS"/>
          <a:ea typeface="Trebuchet MS"/>
          <a:cs typeface="Trebuchet MS"/>
          <a:sym typeface="Trebuchet MS"/>
        </a:defRPr>
      </a:lvl5pPr>
      <a:lvl6pPr defTabSz="457200">
        <a:defRPr sz="3600">
          <a:solidFill>
            <a:srgbClr val="90C226"/>
          </a:solidFill>
          <a:latin typeface="Trebuchet MS"/>
          <a:ea typeface="Trebuchet MS"/>
          <a:cs typeface="Trebuchet MS"/>
          <a:sym typeface="Trebuchet MS"/>
        </a:defRPr>
      </a:lvl6pPr>
      <a:lvl7pPr defTabSz="457200">
        <a:defRPr sz="3600">
          <a:solidFill>
            <a:srgbClr val="90C226"/>
          </a:solidFill>
          <a:latin typeface="Trebuchet MS"/>
          <a:ea typeface="Trebuchet MS"/>
          <a:cs typeface="Trebuchet MS"/>
          <a:sym typeface="Trebuchet MS"/>
        </a:defRPr>
      </a:lvl7pPr>
      <a:lvl8pPr defTabSz="457200">
        <a:defRPr sz="3600">
          <a:solidFill>
            <a:srgbClr val="90C226"/>
          </a:solidFill>
          <a:latin typeface="Trebuchet MS"/>
          <a:ea typeface="Trebuchet MS"/>
          <a:cs typeface="Trebuchet MS"/>
          <a:sym typeface="Trebuchet MS"/>
        </a:defRPr>
      </a:lvl8pPr>
      <a:lvl9pPr defTabSz="457200">
        <a:defRPr sz="3600">
          <a:solidFill>
            <a:srgbClr val="90C226"/>
          </a:solidFill>
          <a:latin typeface="Trebuchet MS"/>
          <a:ea typeface="Trebuchet MS"/>
          <a:cs typeface="Trebuchet MS"/>
          <a:sym typeface="Trebuchet MS"/>
        </a:defRPr>
      </a:lvl9pPr>
    </p:titleStyle>
    <p:bodyStyle>
      <a:lvl1pPr marL="3429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1pPr>
      <a:lvl2pPr marL="778668" indent="-321468"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2pPr>
      <a:lvl3pPr marL="1208314" indent="-293914"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3pPr>
      <a:lvl4pPr marL="17145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4pPr>
      <a:lvl5pPr marL="21717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5pPr>
      <a:lvl6pPr marL="26289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6pPr>
      <a:lvl7pPr marL="30861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7pPr>
      <a:lvl8pPr marL="35433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8pPr>
      <a:lvl9pPr marL="4000500" indent="-342900" defTabSz="457200">
        <a:spcBef>
          <a:spcPts val="1000"/>
        </a:spcBef>
        <a:buClr>
          <a:srgbClr val="90C226"/>
        </a:buClr>
        <a:buSzPct val="80000"/>
        <a:buFont typeface="Wingdings 3"/>
        <a:buChar char=""/>
        <a:defRPr>
          <a:solidFill>
            <a:srgbClr val="404040"/>
          </a:solidFill>
          <a:latin typeface="Trebuchet MS"/>
          <a:ea typeface="Trebuchet MS"/>
          <a:cs typeface="Trebuchet MS"/>
          <a:sym typeface="Trebuchet MS"/>
        </a:defRPr>
      </a:lvl9pPr>
    </p:bodyStyle>
    <p:otherStyle>
      <a:lvl1pPr algn="r">
        <a:defRPr sz="900">
          <a:solidFill>
            <a:schemeClr val="tx1"/>
          </a:solidFill>
          <a:latin typeface="+mn-lt"/>
          <a:ea typeface="+mn-ea"/>
          <a:cs typeface="+mn-cs"/>
          <a:sym typeface="Trebuchet MS"/>
        </a:defRPr>
      </a:lvl1pPr>
      <a:lvl2pPr algn="r">
        <a:defRPr sz="900">
          <a:solidFill>
            <a:schemeClr val="tx1"/>
          </a:solidFill>
          <a:latin typeface="+mn-lt"/>
          <a:ea typeface="+mn-ea"/>
          <a:cs typeface="+mn-cs"/>
          <a:sym typeface="Trebuchet MS"/>
        </a:defRPr>
      </a:lvl2pPr>
      <a:lvl3pPr algn="r">
        <a:defRPr sz="900">
          <a:solidFill>
            <a:schemeClr val="tx1"/>
          </a:solidFill>
          <a:latin typeface="+mn-lt"/>
          <a:ea typeface="+mn-ea"/>
          <a:cs typeface="+mn-cs"/>
          <a:sym typeface="Trebuchet MS"/>
        </a:defRPr>
      </a:lvl3pPr>
      <a:lvl4pPr algn="r">
        <a:defRPr sz="900">
          <a:solidFill>
            <a:schemeClr val="tx1"/>
          </a:solidFill>
          <a:latin typeface="+mn-lt"/>
          <a:ea typeface="+mn-ea"/>
          <a:cs typeface="+mn-cs"/>
          <a:sym typeface="Trebuchet MS"/>
        </a:defRPr>
      </a:lvl4pPr>
      <a:lvl5pPr algn="r">
        <a:defRPr sz="900">
          <a:solidFill>
            <a:schemeClr val="tx1"/>
          </a:solidFill>
          <a:latin typeface="+mn-lt"/>
          <a:ea typeface="+mn-ea"/>
          <a:cs typeface="+mn-cs"/>
          <a:sym typeface="Trebuchet MS"/>
        </a:defRPr>
      </a:lvl5pPr>
      <a:lvl6pPr algn="r">
        <a:defRPr sz="900">
          <a:solidFill>
            <a:schemeClr val="tx1"/>
          </a:solidFill>
          <a:latin typeface="+mn-lt"/>
          <a:ea typeface="+mn-ea"/>
          <a:cs typeface="+mn-cs"/>
          <a:sym typeface="Trebuchet MS"/>
        </a:defRPr>
      </a:lvl6pPr>
      <a:lvl7pPr algn="r">
        <a:defRPr sz="900">
          <a:solidFill>
            <a:schemeClr val="tx1"/>
          </a:solidFill>
          <a:latin typeface="+mn-lt"/>
          <a:ea typeface="+mn-ea"/>
          <a:cs typeface="+mn-cs"/>
          <a:sym typeface="Trebuchet MS"/>
        </a:defRPr>
      </a:lvl7pPr>
      <a:lvl8pPr algn="r">
        <a:defRPr sz="900">
          <a:solidFill>
            <a:schemeClr val="tx1"/>
          </a:solidFill>
          <a:latin typeface="+mn-lt"/>
          <a:ea typeface="+mn-ea"/>
          <a:cs typeface="+mn-cs"/>
          <a:sym typeface="Trebuchet MS"/>
        </a:defRPr>
      </a:lvl8pPr>
      <a:lvl9pPr algn="r">
        <a:defRPr sz="900">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1.png" descr="olgu1.jpg"/>
          <p:cNvPicPr/>
          <p:nvPr/>
        </p:nvPicPr>
        <p:blipFill>
          <a:blip r:embed="rId2" cstate="print">
            <a:extLst/>
          </a:blip>
          <a:stretch>
            <a:fillRect/>
          </a:stretch>
        </p:blipFill>
        <p:spPr>
          <a:xfrm>
            <a:off x="766516" y="585645"/>
            <a:ext cx="1492251" cy="900114"/>
          </a:xfrm>
          <a:prstGeom prst="rect">
            <a:avLst/>
          </a:prstGeom>
          <a:ln w="12700">
            <a:miter lim="400000"/>
          </a:ln>
        </p:spPr>
      </p:pic>
      <p:pic>
        <p:nvPicPr>
          <p:cNvPr id="112" name="image2.png"/>
          <p:cNvPicPr/>
          <p:nvPr/>
        </p:nvPicPr>
        <p:blipFill>
          <a:blip r:embed="rId3" cstate="print">
            <a:extLst/>
          </a:blip>
          <a:srcRect l="1610" r="1610"/>
          <a:stretch>
            <a:fillRect/>
          </a:stretch>
        </p:blipFill>
        <p:spPr>
          <a:xfrm>
            <a:off x="4024299" y="1014175"/>
            <a:ext cx="4177298" cy="3106124"/>
          </a:xfrm>
          <a:prstGeom prst="rect">
            <a:avLst/>
          </a:prstGeom>
          <a:ln w="12700">
            <a:miter lim="400000"/>
          </a:ln>
        </p:spPr>
      </p:pic>
      <p:sp>
        <p:nvSpPr>
          <p:cNvPr id="113" name="Shape 113"/>
          <p:cNvSpPr>
            <a:spLocks noGrp="1"/>
          </p:cNvSpPr>
          <p:nvPr>
            <p:ph type="title"/>
          </p:nvPr>
        </p:nvSpPr>
        <p:spPr>
          <a:xfrm>
            <a:off x="3238480" y="4286256"/>
            <a:ext cx="5513139" cy="2037185"/>
          </a:xfrm>
          <a:prstGeom prst="rect">
            <a:avLst/>
          </a:prstGeom>
        </p:spPr>
        <p:txBody>
          <a:bodyPr lIns="0" tIns="0" rIns="0" bIns="0">
            <a:normAutofit/>
          </a:bodyPr>
          <a:lstStyle/>
          <a:p>
            <a:pPr lvl="0" algn="ctr" defTabSz="107899">
              <a:defRPr sz="1800">
                <a:solidFill>
                  <a:srgbClr val="000000"/>
                </a:solidFill>
              </a:defRPr>
            </a:pPr>
            <a:r>
              <a:rPr sz="2065" dirty="0">
                <a:solidFill>
                  <a:srgbClr val="548235"/>
                </a:solidFill>
                <a:latin typeface="Trebuchet MS Bold"/>
                <a:ea typeface="Trebuchet MS Bold"/>
                <a:cs typeface="Trebuchet MS Bold"/>
                <a:sym typeface="Trebuchet MS Bold"/>
              </a:rPr>
              <a:t>BİRLİKTE DAHA RENKLİYİZ </a:t>
            </a:r>
            <a:endParaRPr sz="766" dirty="0"/>
          </a:p>
          <a:p>
            <a:pPr lvl="0" algn="ctr" defTabSz="539495">
              <a:lnSpc>
                <a:spcPct val="72000"/>
              </a:lnSpc>
              <a:spcBef>
                <a:spcPts val="500"/>
              </a:spcBef>
              <a:defRPr sz="1800">
                <a:solidFill>
                  <a:srgbClr val="000000"/>
                </a:solidFill>
              </a:defRPr>
            </a:pPr>
            <a:r>
              <a:rPr sz="2065" b="1" dirty="0">
                <a:solidFill>
                  <a:srgbClr val="2F5597"/>
                </a:solidFill>
                <a:latin typeface="Calibri"/>
                <a:ea typeface="Calibri"/>
                <a:cs typeface="Calibri"/>
                <a:sym typeface="Calibri"/>
              </a:rPr>
              <a:t>BİRLİKTE DAHA GÜÇLÜYÜZ </a:t>
            </a:r>
            <a:endParaRPr sz="766" dirty="0">
              <a:latin typeface="Calibri"/>
              <a:ea typeface="Calibri"/>
              <a:cs typeface="Calibri"/>
              <a:sym typeface="Calibri"/>
            </a:endParaRPr>
          </a:p>
          <a:p>
            <a:pPr lvl="0" algn="ctr" defTabSz="539495">
              <a:lnSpc>
                <a:spcPct val="72000"/>
              </a:lnSpc>
              <a:spcBef>
                <a:spcPts val="500"/>
              </a:spcBef>
              <a:defRPr sz="1800">
                <a:solidFill>
                  <a:srgbClr val="000000"/>
                </a:solidFill>
              </a:defRPr>
            </a:pPr>
            <a:r>
              <a:rPr sz="1298" b="1" dirty="0">
                <a:latin typeface="Calibri"/>
                <a:ea typeface="Calibri"/>
                <a:cs typeface="Calibri"/>
                <a:sym typeface="Calibri"/>
              </a:rPr>
              <a:t> AKRAN ZORBALIĞINI ÖNLEME  EĞİTİM PROGRAMI </a:t>
            </a:r>
            <a:br>
              <a:rPr sz="1298" b="1" dirty="0">
                <a:latin typeface="Calibri"/>
                <a:ea typeface="Calibri"/>
                <a:cs typeface="Calibri"/>
                <a:sym typeface="Calibri"/>
              </a:rPr>
            </a:br>
            <a:r>
              <a:rPr sz="766" dirty="0">
                <a:latin typeface="Calibri"/>
                <a:ea typeface="Calibri"/>
                <a:cs typeface="Calibri"/>
                <a:sym typeface="Calibri"/>
              </a:rPr>
              <a:t/>
            </a:r>
            <a:br>
              <a:rPr sz="766" dirty="0">
                <a:latin typeface="Calibri"/>
                <a:ea typeface="Calibri"/>
                <a:cs typeface="Calibri"/>
                <a:sym typeface="Calibri"/>
              </a:rPr>
            </a:br>
            <a:r>
              <a:rPr sz="1533" dirty="0">
                <a:latin typeface="Calibri"/>
                <a:ea typeface="Calibri"/>
                <a:cs typeface="Calibri"/>
                <a:sym typeface="Calibri"/>
              </a:rPr>
              <a:t/>
            </a:r>
            <a:br>
              <a:rPr sz="1533" dirty="0">
                <a:latin typeface="Calibri"/>
                <a:ea typeface="Calibri"/>
                <a:cs typeface="Calibri"/>
                <a:sym typeface="Calibri"/>
              </a:rPr>
            </a:br>
            <a:r>
              <a:rPr sz="1533" dirty="0" err="1">
                <a:solidFill>
                  <a:srgbClr val="54A021"/>
                </a:solidFill>
                <a:latin typeface="Calibri"/>
                <a:ea typeface="Calibri"/>
                <a:cs typeface="Calibri"/>
                <a:sym typeface="Calibri"/>
              </a:rPr>
              <a:t>Gölcük</a:t>
            </a:r>
            <a:r>
              <a:rPr sz="1533" dirty="0">
                <a:solidFill>
                  <a:srgbClr val="54A021"/>
                </a:solidFill>
                <a:latin typeface="Calibri"/>
                <a:ea typeface="Calibri"/>
                <a:cs typeface="Calibri"/>
                <a:sym typeface="Calibri"/>
              </a:rPr>
              <a:t> MEM </a:t>
            </a:r>
            <a:r>
              <a:rPr sz="1533" dirty="0" err="1">
                <a:solidFill>
                  <a:srgbClr val="54A021"/>
                </a:solidFill>
                <a:latin typeface="Calibri"/>
                <a:ea typeface="Calibri"/>
                <a:cs typeface="Calibri"/>
                <a:sym typeface="Calibri"/>
              </a:rPr>
              <a:t>Eylül</a:t>
            </a:r>
            <a:r>
              <a:rPr sz="1533" dirty="0">
                <a:solidFill>
                  <a:srgbClr val="54A021"/>
                </a:solidFill>
                <a:latin typeface="Calibri"/>
                <a:ea typeface="Calibri"/>
                <a:cs typeface="Calibri"/>
                <a:sym typeface="Calibri"/>
              </a:rPr>
              <a:t> 2017</a:t>
            </a:r>
          </a:p>
          <a:p>
            <a:pPr lvl="0" algn="ctr" defTabSz="539495">
              <a:lnSpc>
                <a:spcPct val="72000"/>
              </a:lnSpc>
              <a:spcBef>
                <a:spcPts val="500"/>
              </a:spcBef>
              <a:defRPr sz="1800">
                <a:solidFill>
                  <a:srgbClr val="000000"/>
                </a:solidFill>
              </a:defRPr>
            </a:pPr>
            <a:r>
              <a:rPr sz="1533" dirty="0">
                <a:solidFill>
                  <a:srgbClr val="54A021"/>
                </a:solidFill>
                <a:latin typeface="Calibri"/>
                <a:ea typeface="Calibri"/>
                <a:cs typeface="Calibri"/>
                <a:sym typeface="Calibri"/>
              </a:rPr>
              <a:t/>
            </a:r>
            <a:br>
              <a:rPr sz="1533" dirty="0">
                <a:solidFill>
                  <a:srgbClr val="54A021"/>
                </a:solidFill>
                <a:latin typeface="Calibri"/>
                <a:ea typeface="Calibri"/>
                <a:cs typeface="Calibri"/>
                <a:sym typeface="Calibri"/>
              </a:rPr>
            </a:br>
            <a:r>
              <a:rPr sz="1533" b="1" i="1" dirty="0" err="1">
                <a:solidFill>
                  <a:srgbClr val="FF0000"/>
                </a:solidFill>
                <a:latin typeface="Calibri"/>
                <a:ea typeface="Calibri"/>
                <a:cs typeface="Calibri"/>
                <a:sym typeface="Calibri"/>
              </a:rPr>
              <a:t>Özden</a:t>
            </a:r>
            <a:r>
              <a:rPr sz="1533" b="1" i="1" dirty="0">
                <a:solidFill>
                  <a:srgbClr val="FF0000"/>
                </a:solidFill>
                <a:latin typeface="Calibri"/>
                <a:ea typeface="Calibri"/>
                <a:cs typeface="Calibri"/>
                <a:sym typeface="Calibri"/>
              </a:rPr>
              <a:t>  </a:t>
            </a:r>
            <a:r>
              <a:rPr sz="1533" b="1" i="1" dirty="0" err="1">
                <a:solidFill>
                  <a:srgbClr val="FF0000"/>
                </a:solidFill>
                <a:latin typeface="Calibri"/>
                <a:ea typeface="Calibri"/>
                <a:cs typeface="Calibri"/>
                <a:sym typeface="Calibri"/>
              </a:rPr>
              <a:t>Yılmaz</a:t>
            </a:r>
            <a:r>
              <a:rPr sz="1533" b="1" i="1" dirty="0">
                <a:solidFill>
                  <a:srgbClr val="FF0000"/>
                </a:solidFill>
                <a:latin typeface="Calibri"/>
                <a:ea typeface="Calibri"/>
                <a:cs typeface="Calibri"/>
                <a:sym typeface="Calibri"/>
              </a:rPr>
              <a:t> </a:t>
            </a:r>
            <a:r>
              <a:rPr sz="1533" b="1" i="1" dirty="0" err="1">
                <a:solidFill>
                  <a:srgbClr val="FF0000"/>
                </a:solidFill>
                <a:latin typeface="Calibri"/>
                <a:ea typeface="Calibri"/>
                <a:cs typeface="Calibri"/>
                <a:sym typeface="Calibri"/>
              </a:rPr>
              <a:t>Bilgin</a:t>
            </a:r>
            <a:r>
              <a:rPr sz="1533" b="1" i="1" dirty="0">
                <a:solidFill>
                  <a:srgbClr val="FF0000"/>
                </a:solidFill>
                <a:latin typeface="Calibri"/>
                <a:ea typeface="Calibri"/>
                <a:cs typeface="Calibri"/>
                <a:sym typeface="Calibri"/>
              </a:rPr>
              <a:t>             </a:t>
            </a:r>
            <a:r>
              <a:rPr sz="1533" b="1" i="1" dirty="0" err="1">
                <a:solidFill>
                  <a:srgbClr val="FF0000"/>
                </a:solidFill>
                <a:latin typeface="Calibri"/>
                <a:ea typeface="Calibri"/>
                <a:cs typeface="Calibri"/>
                <a:sym typeface="Calibri"/>
              </a:rPr>
              <a:t>Fatma</a:t>
            </a:r>
            <a:r>
              <a:rPr sz="1533" b="1" i="1" dirty="0">
                <a:solidFill>
                  <a:srgbClr val="FF0000"/>
                </a:solidFill>
                <a:latin typeface="Calibri"/>
                <a:ea typeface="Calibri"/>
                <a:cs typeface="Calibri"/>
                <a:sym typeface="Calibri"/>
              </a:rPr>
              <a:t> </a:t>
            </a:r>
            <a:r>
              <a:rPr sz="1533" b="1" i="1" dirty="0" err="1">
                <a:solidFill>
                  <a:srgbClr val="FF0000"/>
                </a:solidFill>
                <a:latin typeface="Calibri"/>
                <a:ea typeface="Calibri"/>
                <a:cs typeface="Calibri"/>
                <a:sym typeface="Calibri"/>
              </a:rPr>
              <a:t>Akfırat</a:t>
            </a:r>
            <a:r>
              <a:rPr sz="1533" b="1" i="1" dirty="0">
                <a:solidFill>
                  <a:srgbClr val="FF0000"/>
                </a:solidFill>
                <a:latin typeface="Calibri"/>
                <a:ea typeface="Calibri"/>
                <a:cs typeface="Calibri"/>
                <a:sym typeface="Calibri"/>
              </a:rPr>
              <a:t/>
            </a:r>
            <a:br>
              <a:rPr sz="1533" b="1" i="1" dirty="0">
                <a:solidFill>
                  <a:srgbClr val="FF0000"/>
                </a:solidFill>
                <a:latin typeface="Calibri"/>
                <a:ea typeface="Calibri"/>
                <a:cs typeface="Calibri"/>
                <a:sym typeface="Calibri"/>
              </a:rPr>
            </a:br>
            <a:r>
              <a:rPr sz="1533" b="1" i="1" dirty="0" err="1">
                <a:solidFill>
                  <a:srgbClr val="FF0000"/>
                </a:solidFill>
                <a:latin typeface="Calibri"/>
                <a:ea typeface="Calibri"/>
                <a:cs typeface="Calibri"/>
                <a:sym typeface="Calibri"/>
              </a:rPr>
              <a:t>Psikolojik</a:t>
            </a:r>
            <a:r>
              <a:rPr sz="1533" b="1" i="1" dirty="0">
                <a:solidFill>
                  <a:srgbClr val="FF0000"/>
                </a:solidFill>
                <a:latin typeface="Calibri"/>
                <a:ea typeface="Calibri"/>
                <a:cs typeface="Calibri"/>
                <a:sym typeface="Calibri"/>
              </a:rPr>
              <a:t> </a:t>
            </a:r>
            <a:r>
              <a:rPr sz="1533" b="1" i="1" dirty="0" err="1">
                <a:solidFill>
                  <a:srgbClr val="FF0000"/>
                </a:solidFill>
                <a:latin typeface="Calibri"/>
                <a:ea typeface="Calibri"/>
                <a:cs typeface="Calibri"/>
                <a:sym typeface="Calibri"/>
              </a:rPr>
              <a:t>Danışman</a:t>
            </a:r>
            <a:r>
              <a:rPr sz="1533" b="1" i="1" dirty="0">
                <a:solidFill>
                  <a:srgbClr val="FF0000"/>
                </a:solidFill>
                <a:latin typeface="Calibri"/>
                <a:ea typeface="Calibri"/>
                <a:cs typeface="Calibri"/>
                <a:sym typeface="Calibri"/>
              </a:rPr>
              <a:t>/</a:t>
            </a:r>
            <a:r>
              <a:rPr sz="1533" b="1" i="1" dirty="0" err="1">
                <a:solidFill>
                  <a:srgbClr val="FF0000"/>
                </a:solidFill>
                <a:latin typeface="Calibri"/>
                <a:ea typeface="Calibri"/>
                <a:cs typeface="Calibri"/>
                <a:sym typeface="Calibri"/>
              </a:rPr>
              <a:t>Aile</a:t>
            </a:r>
            <a:r>
              <a:rPr sz="1533" b="1" i="1" dirty="0">
                <a:solidFill>
                  <a:srgbClr val="FF0000"/>
                </a:solidFill>
                <a:latin typeface="Calibri"/>
                <a:ea typeface="Calibri"/>
                <a:cs typeface="Calibri"/>
                <a:sym typeface="Calibri"/>
              </a:rPr>
              <a:t> </a:t>
            </a:r>
            <a:r>
              <a:rPr sz="1533" b="1" i="1" dirty="0" err="1">
                <a:solidFill>
                  <a:srgbClr val="FF0000"/>
                </a:solidFill>
                <a:latin typeface="Calibri"/>
                <a:ea typeface="Calibri"/>
                <a:cs typeface="Calibri"/>
                <a:sym typeface="Calibri"/>
              </a:rPr>
              <a:t>Terapisti</a:t>
            </a:r>
            <a:r>
              <a:rPr sz="1533" b="1" i="1" dirty="0">
                <a:solidFill>
                  <a:srgbClr val="FF0000"/>
                </a:solidFill>
                <a:latin typeface="Calibri"/>
                <a:ea typeface="Calibri"/>
                <a:cs typeface="Calibri"/>
                <a:sym typeface="Calibri"/>
              </a:rPr>
              <a:t>   </a:t>
            </a:r>
            <a:br>
              <a:rPr sz="1533" b="1" i="1" dirty="0">
                <a:solidFill>
                  <a:srgbClr val="FF0000"/>
                </a:solidFill>
                <a:latin typeface="Calibri"/>
                <a:ea typeface="Calibri"/>
                <a:cs typeface="Calibri"/>
                <a:sym typeface="Calibri"/>
              </a:rPr>
            </a:br>
            <a:endParaRPr sz="1533" b="1" i="1" dirty="0">
              <a:solidFill>
                <a:srgbClr val="FF0000"/>
              </a:solidFill>
              <a:latin typeface="Calibri"/>
              <a:ea typeface="Calibri"/>
              <a:cs typeface="Calibri"/>
              <a:sym typeface="Calibri"/>
            </a:endParaRPr>
          </a:p>
        </p:txBody>
      </p:sp>
      <p:pic>
        <p:nvPicPr>
          <p:cNvPr id="114" name="image1.jpeg" descr="logo1"/>
          <p:cNvPicPr/>
          <p:nvPr/>
        </p:nvPicPr>
        <p:blipFill>
          <a:blip r:embed="rId4" cstate="print">
            <a:extLst/>
          </a:blip>
          <a:srcRect l="3937" t="8036" r="6297" b="5357"/>
          <a:stretch>
            <a:fillRect/>
          </a:stretch>
        </p:blipFill>
        <p:spPr>
          <a:xfrm>
            <a:off x="10107707" y="261800"/>
            <a:ext cx="1552384" cy="131907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 name="Table 158"/>
          <p:cNvGraphicFramePr/>
          <p:nvPr/>
        </p:nvGraphicFramePr>
        <p:xfrm>
          <a:off x="655093" y="0"/>
          <a:ext cx="9730851" cy="6223380"/>
        </p:xfrm>
        <a:graphic>
          <a:graphicData uri="http://schemas.openxmlformats.org/drawingml/2006/table">
            <a:tbl>
              <a:tblPr firstRow="1">
                <a:tableStyleId>{4C3C2611-4C71-4FC5-86AE-919BDF0F9419}</a:tableStyleId>
              </a:tblPr>
              <a:tblGrid>
                <a:gridCol w="2251347"/>
                <a:gridCol w="2493168"/>
                <a:gridCol w="2493168"/>
                <a:gridCol w="2493168"/>
              </a:tblGrid>
              <a:tr h="799062">
                <a:tc>
                  <a:txBody>
                    <a:bodyPr/>
                    <a:lstStyle/>
                    <a:p>
                      <a:pPr lvl="0" algn="l" defTabSz="457200">
                        <a:spcBef>
                          <a:spcPts val="400"/>
                        </a:spcBef>
                        <a:defRPr sz="1800" b="0" i="0">
                          <a:solidFill>
                            <a:srgbClr val="000000"/>
                          </a:solidFill>
                        </a:defRPr>
                      </a:pPr>
                      <a:r>
                        <a:rPr sz="1600" i="1">
                          <a:solidFill>
                            <a:srgbClr val="FF0000"/>
                          </a:solidFill>
                          <a:sym typeface="Avenir Book"/>
                        </a:rPr>
                        <a:t>ÖNEMLİ SORULAR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solidFill>
                            <a:srgbClr val="000000"/>
                          </a:solidFill>
                        </a:defRPr>
                      </a:pPr>
                      <a:r>
                        <a:rPr sz="1600" i="1">
                          <a:solidFill>
                            <a:srgbClr val="FF0000"/>
                          </a:solidFill>
                          <a:sym typeface="Avenir Book"/>
                        </a:rPr>
                        <a:t>ALAY</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solidFill>
                            <a:srgbClr val="000000"/>
                          </a:solidFill>
                        </a:defRPr>
                      </a:pPr>
                      <a:r>
                        <a:rPr sz="1600" i="1">
                          <a:solidFill>
                            <a:srgbClr val="FF0000"/>
                          </a:solidFill>
                          <a:sym typeface="Avenir Book"/>
                        </a:rPr>
                        <a:t>SALDIRGANLIK</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solidFill>
                            <a:srgbClr val="000000"/>
                          </a:solidFill>
                        </a:defRPr>
                      </a:pPr>
                      <a:r>
                        <a:rPr sz="1600" i="1">
                          <a:solidFill>
                            <a:srgbClr val="FF0000"/>
                          </a:solidFill>
                          <a:sym typeface="Avenir Book"/>
                        </a:rPr>
                        <a:t>ZORBALIK</a:t>
                      </a:r>
                    </a:p>
                  </a:txBody>
                  <a:tcPr marL="47625" marR="47625" marT="47625" marB="47625" horzOverflow="overflow">
                    <a:lnL w="12700">
                      <a:miter lim="400000"/>
                    </a:lnL>
                    <a:lnR w="12700">
                      <a:miter lim="400000"/>
                    </a:lnR>
                    <a:lnT w="12700">
                      <a:miter lim="400000"/>
                    </a:lnT>
                    <a:lnB w="12700">
                      <a:miter lim="400000"/>
                    </a:lnB>
                    <a:noFill/>
                  </a:tcPr>
                </a:tc>
              </a:tr>
              <a:tr h="1176535">
                <a:tc>
                  <a:txBody>
                    <a:bodyPr/>
                    <a:lstStyle/>
                    <a:p>
                      <a:pPr lvl="0" algn="l" defTabSz="457200">
                        <a:spcBef>
                          <a:spcPts val="400"/>
                        </a:spcBef>
                        <a:defRPr sz="1800" b="0" i="0"/>
                      </a:pPr>
                      <a:r>
                        <a:rPr sz="1600" i="1">
                          <a:sym typeface="Avenir Book"/>
                        </a:rPr>
                        <a:t>Bu davranış karşılıklı mI?</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Genellikle</a:t>
                      </a:r>
                      <a:endParaRPr sz="1600">
                        <a:latin typeface="+mj-lt"/>
                        <a:ea typeface="+mj-ea"/>
                        <a:cs typeface="+mj-cs"/>
                        <a:sym typeface="Avenir Roman"/>
                      </a:endParaRPr>
                    </a:p>
                    <a:p>
                      <a:pPr lvl="0" algn="l" defTabSz="457200">
                        <a:spcBef>
                          <a:spcPts val="400"/>
                        </a:spcBef>
                        <a:defRPr sz="1800" b="0" i="0"/>
                      </a:pPr>
                      <a:r>
                        <a:rPr sz="1600" i="1">
                          <a:sym typeface="Avenir Book"/>
                        </a:rPr>
                        <a:t>Alınma eşit şekilde paylaşılır.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Genellikle değil</a:t>
                      </a:r>
                      <a:endParaRPr sz="1600">
                        <a:latin typeface="+mj-lt"/>
                        <a:ea typeface="+mj-ea"/>
                        <a:cs typeface="+mj-cs"/>
                        <a:sym typeface="Avenir Roman"/>
                      </a:endParaRPr>
                    </a:p>
                    <a:p>
                      <a:pPr lvl="0" algn="l" defTabSz="457200">
                        <a:spcBef>
                          <a:spcPts val="400"/>
                        </a:spcBef>
                        <a:defRPr sz="1800" b="0" i="0"/>
                      </a:pPr>
                      <a:r>
                        <a:rPr sz="1600" i="1">
                          <a:sym typeface="Avenir Book"/>
                        </a:rPr>
                        <a:t>Bir tane saldırgan var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Hayır</a:t>
                      </a:r>
                      <a:endParaRPr sz="1600">
                        <a:latin typeface="+mj-lt"/>
                        <a:ea typeface="+mj-ea"/>
                        <a:cs typeface="+mj-cs"/>
                        <a:sym typeface="Avenir Roman"/>
                      </a:endParaRPr>
                    </a:p>
                    <a:p>
                      <a:pPr lvl="0" algn="l" defTabSz="457200">
                        <a:spcBef>
                          <a:spcPts val="400"/>
                        </a:spcBef>
                        <a:defRPr sz="1800" b="0" i="0"/>
                      </a:pPr>
                      <a:r>
                        <a:rPr sz="1600" i="1">
                          <a:sym typeface="Avenir Book"/>
                        </a:rPr>
                        <a:t>Zorbalığa maruz kalmış bir kişi ve mağdur olan bir kişi var.</a:t>
                      </a:r>
                    </a:p>
                  </a:txBody>
                  <a:tcPr marL="47625" marR="47625" marT="47625" marB="47625" horzOverflow="overflow">
                    <a:lnL w="12700">
                      <a:miter lim="400000"/>
                    </a:lnL>
                    <a:lnR w="12700">
                      <a:miter lim="400000"/>
                    </a:lnR>
                    <a:lnT w="12700">
                      <a:miter lim="400000"/>
                    </a:lnT>
                    <a:lnB w="12700">
                      <a:miter lim="400000"/>
                    </a:lnB>
                    <a:noFill/>
                  </a:tcPr>
                </a:tc>
              </a:tr>
              <a:tr h="920708">
                <a:tc>
                  <a:txBody>
                    <a:bodyPr/>
                    <a:lstStyle/>
                    <a:p>
                      <a:pPr lvl="0" algn="l" defTabSz="457200">
                        <a:spcBef>
                          <a:spcPts val="400"/>
                        </a:spcBef>
                        <a:defRPr sz="1800" b="0" i="0"/>
                      </a:pPr>
                      <a:r>
                        <a:rPr sz="1600" i="1">
                          <a:sym typeface="Avenir Book"/>
                        </a:rPr>
                        <a:t>Her iki insan da iyi vakit geçiriyormuş gibi mi görünüyor?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Genellikle</a:t>
                      </a:r>
                      <a:endParaRPr sz="1600">
                        <a:latin typeface="+mj-lt"/>
                        <a:ea typeface="+mj-ea"/>
                        <a:cs typeface="+mj-cs"/>
                        <a:sym typeface="Avenir Roman"/>
                      </a:endParaRPr>
                    </a:p>
                    <a:p>
                      <a:pPr lvl="0" algn="l" defTabSz="457200">
                        <a:spcBef>
                          <a:spcPts val="400"/>
                        </a:spcBef>
                        <a:defRPr sz="1800" b="0" i="0"/>
                      </a:pPr>
                      <a:r>
                        <a:rPr sz="1600" i="1">
                          <a:sym typeface="Avenir Book"/>
                        </a:rPr>
                        <a:t>Güçlü, olumlu bir ilişki içinde gerçekleşir.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Hayır</a:t>
                      </a:r>
                      <a:endParaRPr sz="1600">
                        <a:latin typeface="+mj-lt"/>
                        <a:ea typeface="+mj-ea"/>
                        <a:cs typeface="+mj-cs"/>
                        <a:sym typeface="Avenir Roman"/>
                      </a:endParaRPr>
                    </a:p>
                    <a:p>
                      <a:pPr lvl="0" algn="l" defTabSz="457200">
                        <a:spcBef>
                          <a:spcPts val="400"/>
                        </a:spcBef>
                        <a:defRPr sz="1800" b="0" i="0"/>
                      </a:pPr>
                      <a:r>
                        <a:rPr sz="1600" i="1">
                          <a:sym typeface="Avenir Book"/>
                        </a:rPr>
                        <a:t>Saldırgan bir kişidir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Hayır</a:t>
                      </a:r>
                      <a:endParaRPr sz="1600">
                        <a:latin typeface="+mj-lt"/>
                        <a:ea typeface="+mj-ea"/>
                        <a:cs typeface="+mj-cs"/>
                        <a:sym typeface="Avenir Roman"/>
                      </a:endParaRPr>
                    </a:p>
                    <a:p>
                      <a:pPr lvl="0" algn="l" defTabSz="457200">
                        <a:spcBef>
                          <a:spcPts val="400"/>
                        </a:spcBef>
                        <a:defRPr sz="1800" b="0" i="0"/>
                      </a:pPr>
                      <a:r>
                        <a:rPr sz="1600" i="1">
                          <a:sym typeface="Avenir Book"/>
                        </a:rPr>
                        <a:t>Bir kişi sıkıntı içindedir ya da zarar görür</a:t>
                      </a:r>
                    </a:p>
                  </a:txBody>
                  <a:tcPr marL="47625" marR="47625" marT="47625" marB="47625" horzOverflow="overflow">
                    <a:lnL w="12700">
                      <a:miter lim="400000"/>
                    </a:lnL>
                    <a:lnR w="12700">
                      <a:miter lim="400000"/>
                    </a:lnR>
                    <a:lnT w="12700">
                      <a:miter lim="400000"/>
                    </a:lnT>
                    <a:lnB w="12700">
                      <a:miter lim="400000"/>
                    </a:lnB>
                    <a:noFill/>
                  </a:tcPr>
                </a:tc>
              </a:tr>
              <a:tr h="1229832">
                <a:tc>
                  <a:txBody>
                    <a:bodyPr/>
                    <a:lstStyle/>
                    <a:p>
                      <a:pPr lvl="0" algn="l" defTabSz="457200">
                        <a:spcBef>
                          <a:spcPts val="400"/>
                        </a:spcBef>
                        <a:defRPr sz="1800" b="0" i="0"/>
                      </a:pPr>
                      <a:r>
                        <a:rPr sz="1600" i="1">
                          <a:sym typeface="Avenir Book"/>
                        </a:rPr>
                        <a:t>Davranış eğlenceli mi?</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Genellikle</a:t>
                      </a:r>
                      <a:endParaRPr sz="1600">
                        <a:latin typeface="+mj-lt"/>
                        <a:ea typeface="+mj-ea"/>
                        <a:cs typeface="+mj-cs"/>
                        <a:sym typeface="Avenir Roman"/>
                      </a:endParaRPr>
                    </a:p>
                    <a:p>
                      <a:pPr lvl="0" algn="l" defTabSz="457200">
                        <a:spcBef>
                          <a:spcPts val="400"/>
                        </a:spcBef>
                        <a:defRPr sz="1800" b="0" i="0"/>
                      </a:pPr>
                      <a:r>
                        <a:rPr sz="1600" i="1">
                          <a:sym typeface="Avenir Book"/>
                        </a:rPr>
                        <a:t>her ikisi de şakayı sever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Genellikle Değil</a:t>
                      </a:r>
                      <a:endParaRPr sz="1600">
                        <a:latin typeface="+mj-lt"/>
                        <a:ea typeface="+mj-ea"/>
                        <a:cs typeface="+mj-cs"/>
                        <a:sym typeface="Avenir Roman"/>
                      </a:endParaRPr>
                    </a:p>
                    <a:p>
                      <a:pPr lvl="0" algn="l" defTabSz="457200">
                        <a:spcBef>
                          <a:spcPts val="400"/>
                        </a:spcBef>
                        <a:defRPr sz="1800" b="0" i="0"/>
                      </a:pPr>
                      <a:r>
                        <a:rPr sz="1600" i="1">
                          <a:sym typeface="Avenir Book"/>
                        </a:rPr>
                        <a:t>Yabancılaşabilir ve utanç verici olabilir.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Yok Hayır</a:t>
                      </a:r>
                      <a:endParaRPr sz="1600">
                        <a:latin typeface="+mj-lt"/>
                        <a:ea typeface="+mj-ea"/>
                        <a:cs typeface="+mj-cs"/>
                        <a:sym typeface="Avenir Roman"/>
                      </a:endParaRPr>
                    </a:p>
                    <a:p>
                      <a:pPr lvl="0" algn="l" defTabSz="457200">
                        <a:spcBef>
                          <a:spcPts val="400"/>
                        </a:spcBef>
                        <a:defRPr sz="1800" b="0" i="0"/>
                      </a:pPr>
                      <a:r>
                        <a:rPr sz="1600" i="1">
                          <a:sym typeface="Avenir Book"/>
                        </a:rPr>
                        <a:t>Zorbalık yapan kişi korkuya neden oluyor.</a:t>
                      </a:r>
                    </a:p>
                  </a:txBody>
                  <a:tcPr marL="47625" marR="47625" marT="47625" marB="47625" horzOverflow="overflow">
                    <a:lnL w="12700">
                      <a:miter lim="400000"/>
                    </a:lnL>
                    <a:lnR w="12700">
                      <a:miter lim="400000"/>
                    </a:lnR>
                    <a:lnT w="12700">
                      <a:miter lim="400000"/>
                    </a:lnT>
                    <a:lnB w="12700">
                      <a:miter lim="400000"/>
                    </a:lnB>
                    <a:noFill/>
                  </a:tcPr>
                </a:tc>
              </a:tr>
              <a:tr h="1176535">
                <a:tc>
                  <a:txBody>
                    <a:bodyPr/>
                    <a:lstStyle/>
                    <a:p>
                      <a:pPr lvl="0" algn="l" defTabSz="457200">
                        <a:spcBef>
                          <a:spcPts val="400"/>
                        </a:spcBef>
                        <a:defRPr sz="1800" b="0" i="0"/>
                      </a:pPr>
                      <a:r>
                        <a:rPr sz="1600" i="1">
                          <a:sym typeface="Avenir Book"/>
                        </a:rPr>
                        <a:t>Bu daha önce bu kişilerle oldu mu?</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Evet</a:t>
                      </a:r>
                      <a:endParaRPr sz="1600">
                        <a:latin typeface="+mj-lt"/>
                        <a:ea typeface="+mj-ea"/>
                        <a:cs typeface="+mj-cs"/>
                        <a:sym typeface="Avenir Roman"/>
                      </a:endParaRPr>
                    </a:p>
                    <a:p>
                      <a:pPr lvl="0" algn="l" defTabSz="457200">
                        <a:spcBef>
                          <a:spcPts val="400"/>
                        </a:spcBef>
                        <a:defRPr sz="1800" b="0" i="0"/>
                      </a:pPr>
                      <a:r>
                        <a:rPr sz="1600" i="1">
                          <a:sym typeface="Avenir Book"/>
                        </a:rPr>
                        <a:t>Bir aşinalık olduğunda ortaya çıkar.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Belki</a:t>
                      </a:r>
                      <a:endParaRPr sz="1600">
                        <a:latin typeface="+mj-lt"/>
                        <a:ea typeface="+mj-ea"/>
                        <a:cs typeface="+mj-cs"/>
                        <a:sym typeface="Avenir Roman"/>
                      </a:endParaRPr>
                    </a:p>
                    <a:p>
                      <a:pPr lvl="0" algn="l" defTabSz="457200">
                        <a:spcBef>
                          <a:spcPts val="400"/>
                        </a:spcBef>
                        <a:defRPr sz="1800" b="0" i="0"/>
                      </a:pPr>
                      <a:r>
                        <a:rPr sz="1600" i="1">
                          <a:sym typeface="Avenir Book"/>
                        </a:rPr>
                        <a:t>Bir kerelik bir olay olabilir.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Evet</a:t>
                      </a:r>
                      <a:endParaRPr sz="1600">
                        <a:latin typeface="+mj-lt"/>
                        <a:ea typeface="+mj-ea"/>
                        <a:cs typeface="+mj-cs"/>
                        <a:sym typeface="Avenir Roman"/>
                      </a:endParaRPr>
                    </a:p>
                    <a:p>
                      <a:pPr lvl="0" algn="l" defTabSz="457200">
                        <a:spcBef>
                          <a:spcPts val="400"/>
                        </a:spcBef>
                        <a:defRPr sz="1800" b="0" i="0"/>
                      </a:pPr>
                      <a:r>
                        <a:rPr sz="1600" i="1">
                          <a:sym typeface="Avenir Book"/>
                        </a:rPr>
                        <a:t>Zorbalık, genellikle tekrarlanan davranışlardır.</a:t>
                      </a:r>
                    </a:p>
                  </a:txBody>
                  <a:tcPr marL="47625" marR="47625" marT="47625" marB="47625" horzOverflow="overflow">
                    <a:lnL w="12700">
                      <a:miter lim="400000"/>
                    </a:lnL>
                    <a:lnR w="12700">
                      <a:miter lim="400000"/>
                    </a:lnR>
                    <a:lnT w="12700">
                      <a:miter lim="400000"/>
                    </a:lnT>
                    <a:lnB w="12700">
                      <a:miter lim="400000"/>
                    </a:lnB>
                    <a:noFill/>
                  </a:tcPr>
                </a:tc>
              </a:tr>
              <a:tr h="920708">
                <a:tc>
                  <a:txBody>
                    <a:bodyPr/>
                    <a:lstStyle/>
                    <a:p>
                      <a:pPr lvl="0" algn="l" defTabSz="457200">
                        <a:spcBef>
                          <a:spcPts val="400"/>
                        </a:spcBef>
                        <a:defRPr sz="1800" b="0" i="0"/>
                      </a:pPr>
                      <a:r>
                        <a:rPr sz="1600" i="1">
                          <a:sym typeface="Avenir Book"/>
                        </a:rPr>
                        <a:t>Güç farkı var mı?</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Hayır</a:t>
                      </a:r>
                      <a:endParaRPr sz="1600">
                        <a:latin typeface="+mj-lt"/>
                        <a:ea typeface="+mj-ea"/>
                        <a:cs typeface="+mj-cs"/>
                        <a:sym typeface="Avenir Roman"/>
                      </a:endParaRPr>
                    </a:p>
                    <a:p>
                      <a:pPr lvl="0" algn="l" defTabSz="457200">
                        <a:spcBef>
                          <a:spcPts val="400"/>
                        </a:spcBef>
                        <a:defRPr sz="1800" b="0" i="0"/>
                      </a:pPr>
                      <a:r>
                        <a:rPr sz="1600" i="1">
                          <a:sym typeface="Avenir Book"/>
                        </a:rPr>
                        <a:t>Yakınlık ve sevgiyi gösterir.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Belki</a:t>
                      </a:r>
                      <a:endParaRPr sz="1600">
                        <a:latin typeface="+mj-lt"/>
                        <a:ea typeface="+mj-ea"/>
                        <a:cs typeface="+mj-cs"/>
                        <a:sym typeface="Avenir Roman"/>
                      </a:endParaRPr>
                    </a:p>
                    <a:p>
                      <a:pPr lvl="0" algn="l" defTabSz="457200">
                        <a:spcBef>
                          <a:spcPts val="400"/>
                        </a:spcBef>
                        <a:defRPr sz="1800" b="0" i="0"/>
                      </a:pPr>
                      <a:r>
                        <a:rPr sz="1600" i="1">
                          <a:sym typeface="Avenir Book"/>
                        </a:rPr>
                        <a:t>Zayıf bir ilişki içinde olabilir</a:t>
                      </a:r>
                    </a:p>
                  </a:txBody>
                  <a:tcPr marL="47625" marR="47625" marT="47625" marB="47625" horzOverflow="overflow">
                    <a:lnL w="12700">
                      <a:miter lim="400000"/>
                    </a:lnL>
                    <a:lnR w="12700">
                      <a:miter lim="400000"/>
                    </a:lnR>
                    <a:lnT w="12700">
                      <a:miter lim="400000"/>
                    </a:lnT>
                    <a:lnB w="12700">
                      <a:miter lim="400000"/>
                    </a:lnB>
                    <a:noFill/>
                  </a:tcPr>
                </a:tc>
                <a:tc>
                  <a:txBody>
                    <a:bodyPr/>
                    <a:lstStyle/>
                    <a:p>
                      <a:pPr lvl="0" algn="l" defTabSz="457200">
                        <a:spcBef>
                          <a:spcPts val="400"/>
                        </a:spcBef>
                        <a:defRPr sz="1800" b="0" i="0"/>
                      </a:pPr>
                      <a:r>
                        <a:rPr sz="1600" i="1">
                          <a:sym typeface="Avenir Book"/>
                        </a:rPr>
                        <a:t>Evet</a:t>
                      </a:r>
                      <a:endParaRPr sz="1600">
                        <a:latin typeface="+mj-lt"/>
                        <a:ea typeface="+mj-ea"/>
                        <a:cs typeface="+mj-cs"/>
                        <a:sym typeface="Avenir Roman"/>
                      </a:endParaRPr>
                    </a:p>
                    <a:p>
                      <a:pPr lvl="0" algn="l" defTabSz="457200">
                        <a:spcBef>
                          <a:spcPts val="400"/>
                        </a:spcBef>
                        <a:defRPr sz="1800" b="0" i="0"/>
                      </a:pPr>
                      <a:r>
                        <a:rPr sz="1600" i="1">
                          <a:sym typeface="Avenir Book"/>
                        </a:rPr>
                        <a:t>Her zaman güç dengesizliği vardır</a:t>
                      </a:r>
                    </a:p>
                  </a:txBody>
                  <a:tcPr marL="47625" marR="47625" marT="47625" marB="47625" horzOverflow="overflow">
                    <a:lnL w="12700">
                      <a:miter lim="400000"/>
                    </a:lnL>
                    <a:lnR w="12700">
                      <a:miter lim="400000"/>
                    </a:lnR>
                    <a:lnT w="12700">
                      <a:miter lim="400000"/>
                    </a:lnT>
                    <a:lnB w="12700">
                      <a:miter lim="400000"/>
                    </a:lnB>
                    <a:noFill/>
                  </a:tcPr>
                </a:tc>
              </a:tr>
            </a:tbl>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Table 160"/>
          <p:cNvGraphicFramePr/>
          <p:nvPr/>
        </p:nvGraphicFramePr>
        <p:xfrm>
          <a:off x="750628" y="523220"/>
          <a:ext cx="9075759" cy="6126625"/>
        </p:xfrm>
        <a:graphic>
          <a:graphicData uri="http://schemas.openxmlformats.org/drawingml/2006/table">
            <a:tbl>
              <a:tblPr>
                <a:tableStyleId>{4C3C2611-4C71-4FC5-86AE-919BDF0F9419}</a:tableStyleId>
              </a:tblPr>
              <a:tblGrid>
                <a:gridCol w="3025785"/>
                <a:gridCol w="3024189"/>
                <a:gridCol w="3025785"/>
              </a:tblGrid>
              <a:tr h="470794">
                <a:tc>
                  <a:txBody>
                    <a:bodyPr/>
                    <a:lstStyle/>
                    <a:p>
                      <a:pPr lvl="0" algn="l" defTabSz="457200">
                        <a:defRPr sz="1800" b="0" i="0"/>
                      </a:pPr>
                      <a:r>
                        <a:rPr sz="1200">
                          <a:solidFill>
                            <a:srgbClr val="FFFFFF"/>
                          </a:solidFill>
                          <a:latin typeface="Trebuchet MS Bold"/>
                          <a:ea typeface="Trebuchet MS Bold"/>
                          <a:cs typeface="Trebuchet MS Bold"/>
                          <a:sym typeface="Trebuchet MS Bold"/>
                        </a:rPr>
                        <a:t>Davranış kategorileri</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0F6FC6"/>
                    </a:solidFill>
                  </a:tcPr>
                </a:tc>
                <a:tc>
                  <a:txBody>
                    <a:bodyPr/>
                    <a:lstStyle/>
                    <a:p>
                      <a:pPr lvl="0" algn="l" defTabSz="457200">
                        <a:defRPr sz="1800" b="0" i="0"/>
                      </a:pPr>
                      <a:r>
                        <a:rPr sz="1200">
                          <a:solidFill>
                            <a:srgbClr val="FFFFFF"/>
                          </a:solidFill>
                          <a:latin typeface="Trebuchet MS Bold"/>
                          <a:ea typeface="Trebuchet MS Bold"/>
                          <a:cs typeface="Trebuchet MS Bold"/>
                          <a:sym typeface="Trebuchet MS Bold"/>
                        </a:rPr>
                        <a:t>Endişe edilmesi gereken davranışlar</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0F6FC6"/>
                    </a:solidFill>
                  </a:tcPr>
                </a:tc>
                <a:tc>
                  <a:txBody>
                    <a:bodyPr/>
                    <a:lstStyle/>
                    <a:p>
                      <a:pPr lvl="0" algn="l" defTabSz="457200">
                        <a:defRPr sz="1800" b="0" i="0"/>
                      </a:pPr>
                      <a:r>
                        <a:rPr sz="1200">
                          <a:solidFill>
                            <a:srgbClr val="FFFFFF"/>
                          </a:solidFill>
                          <a:latin typeface="Trebuchet MS Bold"/>
                          <a:ea typeface="Trebuchet MS Bold"/>
                          <a:cs typeface="Trebuchet MS Bold"/>
                          <a:sym typeface="Trebuchet MS Bold"/>
                        </a:rPr>
                        <a:t>Ciddiyetle endişelenilmesi gereken davranışlar</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38100">
                      <a:solidFill>
                        <a:srgbClr val="FFFFFF"/>
                      </a:solidFill>
                      <a:round/>
                    </a:lnB>
                    <a:solidFill>
                      <a:srgbClr val="0F6FC6"/>
                    </a:solidFill>
                  </a:tcPr>
                </a:tc>
              </a:tr>
              <a:tr h="1112938">
                <a:tc>
                  <a:txBody>
                    <a:bodyPr/>
                    <a:lstStyle/>
                    <a:p>
                      <a:pPr lvl="0" algn="l" defTabSz="457200">
                        <a:defRPr sz="1800" b="0" i="0"/>
                      </a:pPr>
                      <a:r>
                        <a:rPr sz="1200">
                          <a:latin typeface="+mj-lt"/>
                          <a:ea typeface="+mj-ea"/>
                          <a:cs typeface="+mj-cs"/>
                          <a:sym typeface="Avenir Roman"/>
                        </a:rPr>
                        <a:t>Fiziksel saldırganlık</a:t>
                      </a:r>
                    </a:p>
                  </a:txBody>
                  <a:tcPr marL="34288" marR="34288" marT="34288" marB="34288"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CD5EA"/>
                    </a:solidFill>
                  </a:tcPr>
                </a:tc>
                <a:tc>
                  <a:txBody>
                    <a:bodyPr/>
                    <a:lstStyle/>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İtme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Dürtme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Vurma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Tükürme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Tekmeleme</a:t>
                      </a:r>
                    </a:p>
                  </a:txBody>
                  <a:tcPr marL="34288" marR="34288" marT="34288" marB="34288"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CD5EA"/>
                    </a:solidFill>
                  </a:tcPr>
                </a:tc>
                <a:tc>
                  <a:txBody>
                    <a:bodyPr/>
                    <a:lstStyle/>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Silahla tehdit etme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Mala zarar verme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Hırsızlık</a:t>
                      </a:r>
                    </a:p>
                  </a:txBody>
                  <a:tcPr marL="34288" marR="34288" marT="34288" marB="34288" horzOverflow="overflow">
                    <a:lnL w="12700">
                      <a:solidFill>
                        <a:srgbClr val="FFFFFF"/>
                      </a:solidFill>
                      <a:round/>
                    </a:lnL>
                    <a:lnR w="12700">
                      <a:solidFill>
                        <a:srgbClr val="FFFFFF"/>
                      </a:solidFill>
                      <a:round/>
                    </a:lnR>
                    <a:lnT w="38100">
                      <a:solidFill>
                        <a:srgbClr val="FFFFFF"/>
                      </a:solidFill>
                      <a:round/>
                    </a:lnT>
                    <a:lnB w="12700">
                      <a:solidFill>
                        <a:srgbClr val="FFFFFF"/>
                      </a:solidFill>
                      <a:round/>
                    </a:lnB>
                    <a:solidFill>
                      <a:srgbClr val="CCD5EA"/>
                    </a:solidFill>
                  </a:tcPr>
                </a:tc>
              </a:tr>
              <a:tr h="2784623">
                <a:tc>
                  <a:txBody>
                    <a:bodyPr/>
                    <a:lstStyle/>
                    <a:p>
                      <a:pPr lvl="0" algn="l" defTabSz="457200">
                        <a:defRPr sz="1800" b="0" i="0"/>
                      </a:pPr>
                      <a:r>
                        <a:rPr sz="1200">
                          <a:latin typeface="+mj-lt"/>
                          <a:ea typeface="+mj-ea"/>
                          <a:cs typeface="+mj-cs"/>
                          <a:sym typeface="Avenir Roman"/>
                        </a:rPr>
                        <a:t>Sözel saldırganlık</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7EBF5"/>
                    </a:solidFill>
                  </a:tcPr>
                </a:tc>
                <a:tc>
                  <a:txBody>
                    <a:bodyPr/>
                    <a:lstStyle/>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Alay etme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İsim takma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Kötü bakma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Sataşma</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7EBF5"/>
                    </a:solidFill>
                  </a:tcPr>
                </a:tc>
                <a:tc>
                  <a:txBody>
                    <a:bodyPr/>
                    <a:lstStyle/>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Telefonla korkutma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Ait kimliğiyle, cinsel eğilimleriyle alay etme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Başkasını tehlikeli işlere cesaretlendirme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Mala karşı sözel tehdit oluşturma(çalmakla kırmakta tehdit etme vb)</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Sözel olarak şiddet tehdidi oluşturmak ve başkasının bedenine zarar vermesini dayatmak</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Baskı kurma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Haraç alma</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E7EBF5"/>
                    </a:solidFill>
                  </a:tcPr>
                </a:tc>
              </a:tr>
              <a:tr h="1739820">
                <a:tc>
                  <a:txBody>
                    <a:bodyPr/>
                    <a:lstStyle/>
                    <a:p>
                      <a:pPr lvl="0" algn="l" defTabSz="457200">
                        <a:defRPr sz="1800" b="0" i="0"/>
                      </a:pPr>
                      <a:r>
                        <a:rPr sz="1200">
                          <a:latin typeface="+mj-lt"/>
                          <a:ea typeface="+mj-ea"/>
                          <a:cs typeface="+mj-cs"/>
                          <a:sym typeface="Avenir Roman"/>
                        </a:rPr>
                        <a:t>Sosyal yalıtım</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CD5EA"/>
                    </a:solidFill>
                  </a:tcPr>
                </a:tc>
                <a:tc>
                  <a:txBody>
                    <a:bodyPr/>
                    <a:lstStyle/>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Dedikodu yayma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Utandırma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Diğer öğrencilerin ona aptalmış gibi bakmasını sağlama önünde küçük düşürme</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Kötü niyetli söylentiler yayma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Hakkında söylenti yayma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Gruptan dışlama</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CD5EA"/>
                    </a:solidFill>
                  </a:tcPr>
                </a:tc>
                <a:tc>
                  <a:txBody>
                    <a:bodyPr/>
                    <a:lstStyle/>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Kine kışkırtma</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Irkçı, cinsiyet ayrımcı yalıtım</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Diğerlerinin suçlamasını sağlamak</a:t>
                      </a:r>
                    </a:p>
                    <a:p>
                      <a:pPr marL="93133" lvl="0" indent="-93133" algn="l" defTabSz="457200">
                        <a:lnSpc>
                          <a:spcPct val="115000"/>
                        </a:lnSpc>
                        <a:buClr>
                          <a:srgbClr val="000000"/>
                        </a:buClr>
                        <a:buSzPct val="100000"/>
                        <a:buFont typeface="Symbol"/>
                        <a:buChar char="•"/>
                        <a:defRPr sz="1800" b="0" i="0"/>
                      </a:pPr>
                      <a:r>
                        <a:rPr sz="1200">
                          <a:latin typeface="+mj-lt"/>
                          <a:ea typeface="+mj-ea"/>
                          <a:cs typeface="+mj-cs"/>
                          <a:sym typeface="Avenir Roman"/>
                        </a:rPr>
                        <a:t>Toplum</a:t>
                      </a:r>
                    </a:p>
                  </a:txBody>
                  <a:tcPr marL="34288" marR="34288" marT="34288" marB="34288"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solidFill>
                      <a:srgbClr val="CCD5EA"/>
                    </a:solidFill>
                  </a:tcPr>
                </a:tc>
              </a:tr>
            </a:tbl>
          </a:graphicData>
        </a:graphic>
      </p:graphicFrame>
      <p:sp>
        <p:nvSpPr>
          <p:cNvPr id="161" name="Shape 161"/>
          <p:cNvSpPr/>
          <p:nvPr/>
        </p:nvSpPr>
        <p:spPr>
          <a:xfrm>
            <a:off x="3684894" y="-2"/>
            <a:ext cx="5442352" cy="497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2800">
                <a:solidFill>
                  <a:srgbClr val="54A021"/>
                </a:solidFill>
              </a:rPr>
              <a:t>Zorbaca Davranışların Biçimleri</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677333" y="609600"/>
            <a:ext cx="8596670" cy="1320800"/>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Zorbalık Yaygın mı?</a:t>
            </a:r>
          </a:p>
        </p:txBody>
      </p:sp>
      <p:sp>
        <p:nvSpPr>
          <p:cNvPr id="164" name="Shape 164"/>
          <p:cNvSpPr>
            <a:spLocks noGrp="1"/>
          </p:cNvSpPr>
          <p:nvPr>
            <p:ph type="body" idx="1"/>
          </p:nvPr>
        </p:nvSpPr>
        <p:spPr>
          <a:xfrm>
            <a:off x="838198" y="1555843"/>
            <a:ext cx="6094867" cy="4621121"/>
          </a:xfrm>
          <a:prstGeom prst="rect">
            <a:avLst/>
          </a:prstGeom>
        </p:spPr>
        <p:txBody>
          <a:bodyPr/>
          <a:lstStyle/>
          <a:p>
            <a:pPr marL="0" lvl="0" indent="0">
              <a:lnSpc>
                <a:spcPct val="80000"/>
              </a:lnSpc>
              <a:buSzTx/>
              <a:buNone/>
              <a:defRPr>
                <a:solidFill>
                  <a:srgbClr val="000000"/>
                </a:solidFill>
              </a:defRPr>
            </a:pPr>
            <a:r>
              <a:rPr sz="2100">
                <a:solidFill>
                  <a:srgbClr val="404040"/>
                </a:solidFill>
              </a:rPr>
              <a:t>Araştırmalar ilköğretim okullarında zorbalığın ortaöğretim okullarına oranla daha yaygın olduğunu yansıtmaktadır.</a:t>
            </a:r>
            <a:endParaRPr sz="1600"/>
          </a:p>
          <a:p>
            <a:pPr marL="0" lvl="0" indent="0">
              <a:lnSpc>
                <a:spcPct val="80000"/>
              </a:lnSpc>
              <a:buSzTx/>
              <a:buNone/>
              <a:defRPr>
                <a:solidFill>
                  <a:srgbClr val="000000"/>
                </a:solidFill>
              </a:defRPr>
            </a:pPr>
            <a:r>
              <a:rPr sz="2100">
                <a:solidFill>
                  <a:srgbClr val="404040"/>
                </a:solidFill>
              </a:rPr>
              <a:t>Ülkemizde 5. sınıftan 8. Sınıf düzeyine 1154 ilköğretim öğrencisi ile yapılan   bir araştırmada Pişkin (2010);</a:t>
            </a:r>
            <a:endParaRPr sz="1600"/>
          </a:p>
          <a:p>
            <a:pPr marL="525065" lvl="0" indent="-525065">
              <a:lnSpc>
                <a:spcPct val="80000"/>
              </a:lnSpc>
              <a:buFont typeface="Wingdings"/>
              <a:buChar char="✓"/>
              <a:defRPr>
                <a:solidFill>
                  <a:srgbClr val="000000"/>
                </a:solidFill>
              </a:defRPr>
            </a:pPr>
            <a:r>
              <a:rPr sz="2100">
                <a:solidFill>
                  <a:srgbClr val="404040"/>
                </a:solidFill>
              </a:rPr>
              <a:t>Erkeklerin kızlara oranla daha çok zorbalığa katıldığını, </a:t>
            </a:r>
            <a:endParaRPr sz="2300"/>
          </a:p>
          <a:p>
            <a:pPr marL="525065" lvl="0" indent="-525065">
              <a:lnSpc>
                <a:spcPct val="80000"/>
              </a:lnSpc>
              <a:buFont typeface="Wingdings"/>
              <a:buChar char="✓"/>
              <a:defRPr>
                <a:solidFill>
                  <a:srgbClr val="000000"/>
                </a:solidFill>
              </a:defRPr>
            </a:pPr>
            <a:r>
              <a:rPr sz="2100">
                <a:solidFill>
                  <a:srgbClr val="404040"/>
                </a:solidFill>
              </a:rPr>
              <a:t>Kızların ise daha çok kurban olduklarını belirtmiştir. </a:t>
            </a:r>
            <a:endParaRPr sz="2300"/>
          </a:p>
          <a:p>
            <a:pPr marL="525065" lvl="0" indent="-525065">
              <a:lnSpc>
                <a:spcPct val="80000"/>
              </a:lnSpc>
              <a:buFont typeface="Wingdings"/>
              <a:buChar char="✓"/>
              <a:defRPr>
                <a:solidFill>
                  <a:srgbClr val="000000"/>
                </a:solidFill>
              </a:defRPr>
            </a:pPr>
            <a:r>
              <a:rPr sz="2100">
                <a:solidFill>
                  <a:srgbClr val="404040"/>
                </a:solidFill>
              </a:rPr>
              <a:t>Yine bu öğrencilerin %35’i kurban, %30’u zorba/kurban (hem zorba hem de kurban olma durumu) ve %6’sının da zorba olduğu bulunmuştur. </a:t>
            </a:r>
          </a:p>
        </p:txBody>
      </p:sp>
      <p:pic>
        <p:nvPicPr>
          <p:cNvPr id="165" name="image3.jpeg" descr="metin, gazete içeren bir resim&#10;&#10;Çok yüksek güvenilirlikle oluşturulmuş açıklama"/>
          <p:cNvPicPr/>
          <p:nvPr/>
        </p:nvPicPr>
        <p:blipFill>
          <a:blip r:embed="rId2" cstate="print">
            <a:extLst/>
          </a:blip>
          <a:stretch>
            <a:fillRect/>
          </a:stretch>
        </p:blipFill>
        <p:spPr>
          <a:xfrm>
            <a:off x="7043742" y="882356"/>
            <a:ext cx="4733138" cy="38370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677333" y="609600"/>
            <a:ext cx="8596670" cy="1320800"/>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Zorbalık Yaygın mı?</a:t>
            </a:r>
          </a:p>
        </p:txBody>
      </p:sp>
      <p:sp>
        <p:nvSpPr>
          <p:cNvPr id="168" name="Shape 168"/>
          <p:cNvSpPr>
            <a:spLocks noGrp="1"/>
          </p:cNvSpPr>
          <p:nvPr>
            <p:ph type="body" idx="1"/>
          </p:nvPr>
        </p:nvSpPr>
        <p:spPr>
          <a:xfrm>
            <a:off x="907774" y="1875320"/>
            <a:ext cx="10515601" cy="4351340"/>
          </a:xfrm>
          <a:prstGeom prst="rect">
            <a:avLst/>
          </a:prstGeom>
        </p:spPr>
        <p:txBody>
          <a:bodyPr/>
          <a:lstStyle/>
          <a:p>
            <a:pPr marL="609600" lvl="0" indent="-609600">
              <a:lnSpc>
                <a:spcPct val="90000"/>
              </a:lnSpc>
              <a:buFont typeface="Wingdings"/>
              <a:buChar char="✓"/>
              <a:defRPr>
                <a:solidFill>
                  <a:srgbClr val="000000"/>
                </a:solidFill>
              </a:defRPr>
            </a:pPr>
            <a:r>
              <a:rPr sz="2400">
                <a:solidFill>
                  <a:srgbClr val="404040"/>
                </a:solidFill>
              </a:rPr>
              <a:t>Zorbalık türlerine göre bakıldığında ise, kurbanların %34’ünün fiziksel zorbalığa,%29’unun sözel zorbalığa, %21’in dolaylı zorbalığa ve %11’inin ise eşyalarının zarar görmesi şeklinde zorbalığa maruz kaldıkları belirtilmiştir.</a:t>
            </a:r>
            <a:endParaRPr sz="2400"/>
          </a:p>
          <a:p>
            <a:pPr marL="609600" lvl="0" indent="-609600">
              <a:lnSpc>
                <a:spcPct val="90000"/>
              </a:lnSpc>
              <a:buFont typeface="Wingdings"/>
              <a:buChar char="✓"/>
              <a:defRPr>
                <a:solidFill>
                  <a:srgbClr val="000000"/>
                </a:solidFill>
              </a:defRPr>
            </a:pPr>
            <a:r>
              <a:rPr sz="2400">
                <a:solidFill>
                  <a:srgbClr val="404040"/>
                </a:solidFill>
              </a:rPr>
              <a:t> Çocukların % 10’u mağdur, % 5’i zorbadır.</a:t>
            </a:r>
            <a:endParaRPr sz="2400"/>
          </a:p>
          <a:p>
            <a:pPr marL="609600" lvl="0" indent="-609600">
              <a:lnSpc>
                <a:spcPct val="90000"/>
              </a:lnSpc>
              <a:buFont typeface="Wingdings"/>
              <a:buChar char="✓"/>
              <a:defRPr>
                <a:solidFill>
                  <a:srgbClr val="000000"/>
                </a:solidFill>
              </a:defRPr>
            </a:pPr>
            <a:r>
              <a:rPr sz="2400">
                <a:solidFill>
                  <a:srgbClr val="404040"/>
                </a:solidFill>
              </a:rPr>
              <a:t>Her yedi öğrenciden biri belli bir süre kurban veya zorba olarak bu deneyimi yaşamaktadır.</a:t>
            </a:r>
            <a:endParaRPr sz="2400"/>
          </a:p>
          <a:p>
            <a:pPr marL="609600" lvl="0" indent="-609600">
              <a:lnSpc>
                <a:spcPct val="90000"/>
              </a:lnSpc>
              <a:buFont typeface="Wingdings"/>
              <a:buChar char="✓"/>
              <a:defRPr>
                <a:solidFill>
                  <a:srgbClr val="000000"/>
                </a:solidFill>
              </a:defRPr>
            </a:pPr>
            <a:r>
              <a:rPr sz="2400">
                <a:solidFill>
                  <a:srgbClr val="404040"/>
                </a:solidFill>
              </a:rPr>
              <a:t>Küçük yaşta ve bedence daha zayıf öğrenciler daha sıklıkla buna maruz kalmaktadır.</a:t>
            </a:r>
            <a:endParaRPr sz="2400"/>
          </a:p>
          <a:p>
            <a:pPr lvl="0">
              <a:lnSpc>
                <a:spcPct val="90000"/>
              </a:lnSpc>
              <a:buSzPct val="100000"/>
              <a:buFont typeface="Wingdings"/>
              <a:buChar char="✓"/>
              <a:defRPr>
                <a:solidFill>
                  <a:srgbClr val="000000"/>
                </a:solidFill>
              </a:defRPr>
            </a:pPr>
            <a:endParaRPr sz="2400"/>
          </a:p>
          <a:p>
            <a:pPr lvl="0">
              <a:lnSpc>
                <a:spcPct val="90000"/>
              </a:lnSpc>
              <a:spcBef>
                <a:spcPts val="300"/>
              </a:spcBef>
              <a:buSzTx/>
              <a:buNone/>
              <a:defRPr>
                <a:solidFill>
                  <a:srgbClr val="000000"/>
                </a:solidFill>
              </a:defRPr>
            </a:pPr>
            <a:r>
              <a:rPr sz="2400"/>
              <a:t>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677333" y="609600"/>
            <a:ext cx="8596670" cy="932599"/>
          </a:xfrm>
          <a:prstGeom prst="rect">
            <a:avLst/>
          </a:prstGeom>
        </p:spPr>
        <p:txBody>
          <a:bodyPr/>
          <a:lstStyle/>
          <a:p>
            <a:pPr lvl="0" indent="74580" defTabSz="265174">
              <a:defRPr sz="1800">
                <a:solidFill>
                  <a:srgbClr val="000000"/>
                </a:solidFill>
              </a:defRPr>
            </a:pPr>
            <a:r>
              <a:rPr>
                <a:solidFill>
                  <a:srgbClr val="90C226"/>
                </a:solidFill>
                <a:latin typeface="Trebuchet MS Bold"/>
                <a:ea typeface="Trebuchet MS Bold"/>
                <a:cs typeface="Trebuchet MS Bold"/>
                <a:sym typeface="Trebuchet MS Bold"/>
              </a:rPr>
              <a:t>Akran Zorbalığının Göstergeleri</a:t>
            </a:r>
            <a:br>
              <a:rPr>
                <a:solidFill>
                  <a:srgbClr val="90C226"/>
                </a:solidFill>
                <a:latin typeface="Trebuchet MS Bold"/>
                <a:ea typeface="Trebuchet MS Bold"/>
                <a:cs typeface="Trebuchet MS Bold"/>
                <a:sym typeface="Trebuchet MS Bold"/>
              </a:rPr>
            </a:br>
            <a:r>
              <a:rPr>
                <a:solidFill>
                  <a:srgbClr val="90C226"/>
                </a:solidFill>
                <a:latin typeface="Trebuchet MS Bold"/>
                <a:ea typeface="Trebuchet MS Bold"/>
                <a:cs typeface="Trebuchet MS Bold"/>
                <a:sym typeface="Trebuchet MS Bold"/>
              </a:rPr>
              <a:t> </a:t>
            </a:r>
            <a:br>
              <a:rPr>
                <a:solidFill>
                  <a:srgbClr val="90C226"/>
                </a:solidFill>
                <a:latin typeface="Trebuchet MS Bold"/>
                <a:ea typeface="Trebuchet MS Bold"/>
                <a:cs typeface="Trebuchet MS Bold"/>
                <a:sym typeface="Trebuchet MS Bold"/>
              </a:rPr>
            </a:br>
            <a:endParaRPr>
              <a:solidFill>
                <a:srgbClr val="90C226"/>
              </a:solidFill>
              <a:latin typeface="Trebuchet MS Bold"/>
              <a:ea typeface="Trebuchet MS Bold"/>
              <a:cs typeface="Trebuchet MS Bold"/>
              <a:sym typeface="Trebuchet MS Bold"/>
            </a:endParaRPr>
          </a:p>
        </p:txBody>
      </p:sp>
      <p:sp>
        <p:nvSpPr>
          <p:cNvPr id="171" name="Shape 171"/>
          <p:cNvSpPr>
            <a:spLocks noGrp="1"/>
          </p:cNvSpPr>
          <p:nvPr>
            <p:ph type="body" idx="1"/>
          </p:nvPr>
        </p:nvSpPr>
        <p:spPr>
          <a:xfrm>
            <a:off x="555009" y="1681940"/>
            <a:ext cx="9485195" cy="3224028"/>
          </a:xfrm>
          <a:prstGeom prst="rect">
            <a:avLst/>
          </a:prstGeom>
          <a:solidFill>
            <a:srgbClr val="FFFFFF"/>
          </a:solidFill>
        </p:spPr>
        <p:txBody>
          <a:bodyPr lIns="25718" tIns="25718" rIns="25718" bIns="25718" anchor="ctr"/>
          <a:lstStyle/>
          <a:p>
            <a:pPr marL="829733" lvl="0" indent="-829733" defTabSz="514350">
              <a:spcBef>
                <a:spcPts val="0"/>
              </a:spcBef>
              <a:buFont typeface="Wingdings"/>
              <a:buChar char="➢"/>
              <a:defRPr>
                <a:solidFill>
                  <a:srgbClr val="000000"/>
                </a:solidFill>
              </a:defRPr>
            </a:pPr>
            <a:r>
              <a:rPr sz="2800">
                <a:latin typeface="Arial"/>
                <a:ea typeface="Arial"/>
                <a:cs typeface="Arial"/>
                <a:sym typeface="Arial"/>
              </a:rPr>
              <a:t> Okula yalnız başlarına ve yürüyerek  gidip gelmekten korkarlar. </a:t>
            </a:r>
            <a:endParaRPr>
              <a:latin typeface="Arial"/>
              <a:ea typeface="Arial"/>
              <a:cs typeface="Arial"/>
              <a:sym typeface="Arial"/>
            </a:endParaRPr>
          </a:p>
          <a:p>
            <a:pPr marL="829733" lvl="0" indent="-829733" defTabSz="514350">
              <a:spcBef>
                <a:spcPts val="0"/>
              </a:spcBef>
              <a:buFont typeface="Wingdings"/>
              <a:buChar char="➢"/>
              <a:defRPr>
                <a:solidFill>
                  <a:srgbClr val="000000"/>
                </a:solidFill>
              </a:defRPr>
            </a:pPr>
            <a:r>
              <a:rPr sz="2800">
                <a:latin typeface="Arial"/>
                <a:ea typeface="Arial"/>
                <a:cs typeface="Arial"/>
                <a:sym typeface="Arial"/>
              </a:rPr>
              <a:t> Okula devam etmeyi istemezler.</a:t>
            </a:r>
            <a:endParaRPr>
              <a:latin typeface="Arial"/>
              <a:ea typeface="Arial"/>
              <a:cs typeface="Arial"/>
              <a:sym typeface="Arial"/>
            </a:endParaRPr>
          </a:p>
          <a:p>
            <a:pPr marL="829733" lvl="0" indent="-829733" defTabSz="514350">
              <a:spcBef>
                <a:spcPts val="0"/>
              </a:spcBef>
              <a:buFont typeface="Wingdings"/>
              <a:buChar char="➢"/>
              <a:defRPr>
                <a:solidFill>
                  <a:srgbClr val="000000"/>
                </a:solidFill>
              </a:defRPr>
            </a:pPr>
            <a:r>
              <a:rPr sz="2800">
                <a:latin typeface="Arial"/>
                <a:ea typeface="Arial"/>
                <a:cs typeface="Arial"/>
                <a:sym typeface="Arial"/>
              </a:rPr>
              <a:t> Okuldan eve yırtık dağılmış giysilerle ya da zarar görmüş kitaplarla gelirler.</a:t>
            </a:r>
            <a:endParaRPr>
              <a:latin typeface="Arial"/>
              <a:ea typeface="Arial"/>
              <a:cs typeface="Arial"/>
              <a:sym typeface="Arial"/>
            </a:endParaRPr>
          </a:p>
          <a:p>
            <a:pPr marL="829733" lvl="0" indent="-829733" defTabSz="514350">
              <a:spcBef>
                <a:spcPts val="0"/>
              </a:spcBef>
              <a:buFont typeface="Wingdings"/>
              <a:buChar char="➢"/>
              <a:defRPr>
                <a:solidFill>
                  <a:srgbClr val="000000"/>
                </a:solidFill>
              </a:defRPr>
            </a:pPr>
            <a:r>
              <a:rPr sz="2800">
                <a:latin typeface="Arial"/>
                <a:ea typeface="Arial"/>
                <a:cs typeface="Arial"/>
                <a:sym typeface="Arial"/>
              </a:rPr>
              <a:t> Bedenlerinde açıklanamayan morluklar vardır.</a:t>
            </a:r>
            <a:endParaRPr>
              <a:latin typeface="Arial"/>
              <a:ea typeface="Arial"/>
              <a:cs typeface="Arial"/>
              <a:sym typeface="Arial"/>
            </a:endParaRPr>
          </a:p>
          <a:p>
            <a:pPr marL="829733" lvl="0" indent="-829733" defTabSz="514350">
              <a:spcBef>
                <a:spcPts val="0"/>
              </a:spcBef>
              <a:buFont typeface="Wingdings"/>
              <a:buChar char="➢"/>
              <a:defRPr>
                <a:solidFill>
                  <a:srgbClr val="000000"/>
                </a:solidFill>
              </a:defRPr>
            </a:pPr>
            <a:r>
              <a:rPr sz="2800">
                <a:latin typeface="Arial"/>
                <a:ea typeface="Arial"/>
                <a:cs typeface="Arial"/>
                <a:sym typeface="Arial"/>
              </a:rPr>
              <a:t> Sürekli uyumak isterler.</a:t>
            </a:r>
          </a:p>
        </p:txBody>
      </p:sp>
      <p:pic>
        <p:nvPicPr>
          <p:cNvPr id="172" name="image7.png"/>
          <p:cNvPicPr/>
          <p:nvPr/>
        </p:nvPicPr>
        <p:blipFill>
          <a:blip r:embed="rId2" cstate="print">
            <a:extLst/>
          </a:blip>
          <a:stretch>
            <a:fillRect/>
          </a:stretch>
        </p:blipFill>
        <p:spPr>
          <a:xfrm>
            <a:off x="8073503" y="4393393"/>
            <a:ext cx="2705102" cy="16859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677333" y="377587"/>
            <a:ext cx="8596670" cy="1137315"/>
          </a:xfrm>
          <a:prstGeom prst="rect">
            <a:avLst/>
          </a:prstGeom>
        </p:spPr>
        <p:txBody>
          <a:bodyPr>
            <a:normAutofit fontScale="90000"/>
          </a:bodyPr>
          <a:lstStyle/>
          <a:p>
            <a:pPr lvl="0" defTabSz="246888">
              <a:defRPr sz="1800">
                <a:solidFill>
                  <a:srgbClr val="000000"/>
                </a:solidFill>
              </a:defRPr>
            </a:pPr>
            <a:r>
              <a:t/>
            </a:r>
            <a:br/>
            <a:r>
              <a:rPr sz="1700">
                <a:solidFill>
                  <a:srgbClr val="90C226"/>
                </a:solidFill>
                <a:latin typeface="Trebuchet MS Bold"/>
                <a:ea typeface="Trebuchet MS Bold"/>
                <a:cs typeface="Trebuchet MS Bold"/>
                <a:sym typeface="Trebuchet MS Bold"/>
              </a:rPr>
              <a:t>Akran Zorbalığının Göstergeleri</a:t>
            </a:r>
            <a:br>
              <a:rPr sz="1700">
                <a:solidFill>
                  <a:srgbClr val="90C226"/>
                </a:solidFill>
                <a:latin typeface="Trebuchet MS Bold"/>
                <a:ea typeface="Trebuchet MS Bold"/>
                <a:cs typeface="Trebuchet MS Bold"/>
                <a:sym typeface="Trebuchet MS Bold"/>
              </a:rPr>
            </a:br>
            <a:r>
              <a:rPr sz="1700">
                <a:solidFill>
                  <a:srgbClr val="90C226"/>
                </a:solidFill>
                <a:latin typeface="Trebuchet MS Bold"/>
                <a:ea typeface="Trebuchet MS Bold"/>
                <a:cs typeface="Trebuchet MS Bold"/>
                <a:sym typeface="Trebuchet MS Bold"/>
              </a:rPr>
              <a:t> </a:t>
            </a:r>
            <a:br>
              <a:rPr sz="1700">
                <a:solidFill>
                  <a:srgbClr val="90C226"/>
                </a:solidFill>
                <a:latin typeface="Trebuchet MS Bold"/>
                <a:ea typeface="Trebuchet MS Bold"/>
                <a:cs typeface="Trebuchet MS Bold"/>
                <a:sym typeface="Trebuchet MS Bold"/>
              </a:rPr>
            </a:br>
            <a:endParaRPr sz="1700">
              <a:solidFill>
                <a:srgbClr val="90C226"/>
              </a:solidFill>
              <a:latin typeface="Trebuchet MS Bold"/>
              <a:ea typeface="Trebuchet MS Bold"/>
              <a:cs typeface="Trebuchet MS Bold"/>
              <a:sym typeface="Trebuchet MS Bold"/>
            </a:endParaRPr>
          </a:p>
        </p:txBody>
      </p:sp>
      <p:sp>
        <p:nvSpPr>
          <p:cNvPr id="175" name="Shape 175"/>
          <p:cNvSpPr>
            <a:spLocks noGrp="1"/>
          </p:cNvSpPr>
          <p:nvPr>
            <p:ph type="body" idx="1"/>
          </p:nvPr>
        </p:nvSpPr>
        <p:spPr>
          <a:xfrm>
            <a:off x="677333" y="1928908"/>
            <a:ext cx="8596670" cy="3880773"/>
          </a:xfrm>
          <a:prstGeom prst="rect">
            <a:avLst/>
          </a:prstGeom>
        </p:spPr>
        <p:txBody>
          <a:bodyPr/>
          <a:lstStyle/>
          <a:p>
            <a:pPr marL="829733" lvl="0" indent="-829733" defTabSz="514350">
              <a:buFont typeface="Wingdings"/>
              <a:buChar char="➢"/>
              <a:defRPr>
                <a:solidFill>
                  <a:srgbClr val="000000"/>
                </a:solidFill>
              </a:defRPr>
            </a:pPr>
            <a:r>
              <a:rPr sz="2800">
                <a:solidFill>
                  <a:srgbClr val="404040"/>
                </a:solidFill>
              </a:rPr>
              <a:t>İçe kapanma ve kekeleme gibi durumlar ortaya çıkar.</a:t>
            </a:r>
            <a:endParaRPr sz="2800"/>
          </a:p>
          <a:p>
            <a:pPr marL="829733" lvl="0" indent="-829733" defTabSz="514350">
              <a:buFont typeface="Wingdings"/>
              <a:buChar char="➢"/>
              <a:defRPr>
                <a:solidFill>
                  <a:srgbClr val="000000"/>
                </a:solidFill>
              </a:defRPr>
            </a:pPr>
            <a:r>
              <a:rPr sz="2800">
                <a:solidFill>
                  <a:srgbClr val="404040"/>
                </a:solidFill>
              </a:rPr>
              <a:t> Ne sorunu olduğunu söylemek istemez.</a:t>
            </a:r>
            <a:endParaRPr sz="2800"/>
          </a:p>
          <a:p>
            <a:pPr marL="829733" lvl="0" indent="-829733" defTabSz="514350">
              <a:buFont typeface="Wingdings"/>
              <a:buChar char="➢"/>
              <a:defRPr>
                <a:solidFill>
                  <a:srgbClr val="000000"/>
                </a:solidFill>
              </a:defRPr>
            </a:pPr>
            <a:r>
              <a:rPr sz="2800">
                <a:solidFill>
                  <a:srgbClr val="404040"/>
                </a:solidFill>
              </a:rPr>
              <a:t> İntihar girişimi olabilir.</a:t>
            </a:r>
            <a:endParaRPr sz="2800"/>
          </a:p>
          <a:p>
            <a:pPr marL="829733" lvl="0" indent="-829733" defTabSz="514350">
              <a:buFont typeface="Wingdings"/>
              <a:buChar char="➢"/>
              <a:defRPr>
                <a:solidFill>
                  <a:srgbClr val="000000"/>
                </a:solidFill>
              </a:defRPr>
            </a:pPr>
            <a:r>
              <a:rPr sz="2800">
                <a:solidFill>
                  <a:srgbClr val="404040"/>
                </a:solidFill>
              </a:rPr>
              <a:t> Okuldan eve  aç döner.</a:t>
            </a:r>
            <a:endParaRPr sz="2800"/>
          </a:p>
          <a:p>
            <a:pPr marL="829733" lvl="0" indent="-829733" defTabSz="514350">
              <a:buFont typeface="Wingdings"/>
              <a:buChar char="➢"/>
              <a:defRPr>
                <a:solidFill>
                  <a:srgbClr val="000000"/>
                </a:solidFill>
              </a:defRPr>
            </a:pPr>
            <a:r>
              <a:rPr sz="2800">
                <a:solidFill>
                  <a:srgbClr val="404040"/>
                </a:solidFill>
              </a:rPr>
              <a:t> Harçlığını sürekli kaybeder.</a:t>
            </a:r>
          </a:p>
        </p:txBody>
      </p:sp>
      <p:pic>
        <p:nvPicPr>
          <p:cNvPr id="176" name="image8.png"/>
          <p:cNvPicPr/>
          <p:nvPr/>
        </p:nvPicPr>
        <p:blipFill>
          <a:blip r:embed="rId2" cstate="print">
            <a:extLst/>
          </a:blip>
          <a:stretch>
            <a:fillRect/>
          </a:stretch>
        </p:blipFill>
        <p:spPr>
          <a:xfrm>
            <a:off x="6771585" y="3712190"/>
            <a:ext cx="4342882" cy="20974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xfrm>
            <a:off x="677333" y="609600"/>
            <a:ext cx="8596670" cy="1320800"/>
          </a:xfrm>
          <a:prstGeom prst="rect">
            <a:avLst/>
          </a:prstGeom>
        </p:spPr>
        <p:txBody>
          <a:bodyPr/>
          <a:lstStyle>
            <a:lvl1pPr>
              <a:defRPr>
                <a:solidFill>
                  <a:srgbClr val="04617B"/>
                </a:solidFill>
                <a:latin typeface="Trebuchet MS Bold"/>
                <a:ea typeface="Trebuchet MS Bold"/>
                <a:cs typeface="Trebuchet MS Bold"/>
                <a:sym typeface="Trebuchet MS Bold"/>
              </a:defRPr>
            </a:lvl1pPr>
          </a:lstStyle>
          <a:p>
            <a:pPr lvl="0">
              <a:defRPr sz="1800">
                <a:solidFill>
                  <a:srgbClr val="000000"/>
                </a:solidFill>
              </a:defRPr>
            </a:pPr>
            <a:r>
              <a:rPr sz="3600">
                <a:solidFill>
                  <a:srgbClr val="04617B"/>
                </a:solidFill>
              </a:rPr>
              <a:t>Zorbalık Nerelerde Olur?</a:t>
            </a:r>
          </a:p>
        </p:txBody>
      </p:sp>
      <p:sp>
        <p:nvSpPr>
          <p:cNvPr id="179" name="Shape 179"/>
          <p:cNvSpPr>
            <a:spLocks noGrp="1"/>
          </p:cNvSpPr>
          <p:nvPr>
            <p:ph type="body" idx="1"/>
          </p:nvPr>
        </p:nvSpPr>
        <p:spPr>
          <a:xfrm>
            <a:off x="677333" y="1886117"/>
            <a:ext cx="8596670" cy="3880773"/>
          </a:xfrm>
          <a:prstGeom prst="rect">
            <a:avLst/>
          </a:prstGeom>
        </p:spPr>
        <p:txBody>
          <a:bodyPr lIns="0" tIns="0" rIns="0" bIns="0"/>
          <a:lstStyle/>
          <a:p>
            <a:pPr marL="674158" lvl="0" indent="-674158" defTabSz="416051">
              <a:spcBef>
                <a:spcPts val="900"/>
              </a:spcBef>
              <a:defRPr>
                <a:solidFill>
                  <a:srgbClr val="000000"/>
                </a:solidFill>
              </a:defRPr>
            </a:pPr>
            <a:r>
              <a:rPr sz="2500">
                <a:latin typeface="Comic Sans MS"/>
                <a:ea typeface="Comic Sans MS"/>
                <a:cs typeface="Comic Sans MS"/>
                <a:sym typeface="Comic Sans MS"/>
              </a:rPr>
              <a:t>Sınıfta</a:t>
            </a:r>
          </a:p>
          <a:p>
            <a:pPr marL="674158" lvl="0" indent="-674158" defTabSz="416051">
              <a:spcBef>
                <a:spcPts val="900"/>
              </a:spcBef>
              <a:defRPr>
                <a:solidFill>
                  <a:srgbClr val="000000"/>
                </a:solidFill>
              </a:defRPr>
            </a:pPr>
            <a:r>
              <a:rPr sz="2500">
                <a:latin typeface="Comic Sans MS"/>
                <a:ea typeface="Comic Sans MS"/>
                <a:cs typeface="Comic Sans MS"/>
                <a:sym typeface="Comic Sans MS"/>
              </a:rPr>
              <a:t>Koridorda</a:t>
            </a:r>
          </a:p>
          <a:p>
            <a:pPr marL="674158" lvl="0" indent="-674158" defTabSz="416051">
              <a:spcBef>
                <a:spcPts val="900"/>
              </a:spcBef>
              <a:defRPr>
                <a:solidFill>
                  <a:srgbClr val="000000"/>
                </a:solidFill>
              </a:defRPr>
            </a:pPr>
            <a:r>
              <a:rPr sz="2500">
                <a:latin typeface="Comic Sans MS"/>
                <a:ea typeface="Comic Sans MS"/>
                <a:cs typeface="Comic Sans MS"/>
                <a:sym typeface="Comic Sans MS"/>
              </a:rPr>
              <a:t>Okul çevresinde</a:t>
            </a:r>
          </a:p>
          <a:p>
            <a:pPr marL="674158" lvl="0" indent="-674158" defTabSz="416051">
              <a:spcBef>
                <a:spcPts val="900"/>
              </a:spcBef>
              <a:defRPr>
                <a:solidFill>
                  <a:srgbClr val="000000"/>
                </a:solidFill>
              </a:defRPr>
            </a:pPr>
            <a:r>
              <a:rPr sz="2500">
                <a:latin typeface="Comic Sans MS"/>
                <a:ea typeface="Comic Sans MS"/>
                <a:cs typeface="Comic Sans MS"/>
                <a:sym typeface="Comic Sans MS"/>
              </a:rPr>
              <a:t>Oyun alanında</a:t>
            </a:r>
          </a:p>
          <a:p>
            <a:pPr marL="674158" lvl="0" indent="-674158" defTabSz="416051">
              <a:spcBef>
                <a:spcPts val="900"/>
              </a:spcBef>
              <a:defRPr>
                <a:solidFill>
                  <a:srgbClr val="000000"/>
                </a:solidFill>
              </a:defRPr>
            </a:pPr>
            <a:r>
              <a:rPr sz="2500">
                <a:latin typeface="Comic Sans MS"/>
                <a:ea typeface="Comic Sans MS"/>
                <a:cs typeface="Comic Sans MS"/>
                <a:sym typeface="Comic Sans MS"/>
              </a:rPr>
              <a:t>Servislerde</a:t>
            </a:r>
          </a:p>
          <a:p>
            <a:pPr marL="674158" lvl="0" indent="-674158" defTabSz="416051">
              <a:spcBef>
                <a:spcPts val="900"/>
              </a:spcBef>
              <a:defRPr>
                <a:solidFill>
                  <a:srgbClr val="000000"/>
                </a:solidFill>
              </a:defRPr>
            </a:pPr>
            <a:r>
              <a:rPr sz="2500">
                <a:latin typeface="Comic Sans MS"/>
                <a:ea typeface="Comic Sans MS"/>
                <a:cs typeface="Comic Sans MS"/>
                <a:sym typeface="Comic Sans MS"/>
              </a:rPr>
              <a:t>İletişim araçlarında</a:t>
            </a:r>
          </a:p>
          <a:p>
            <a:pPr marL="674158" lvl="0" indent="-674158" defTabSz="416051">
              <a:spcBef>
                <a:spcPts val="900"/>
              </a:spcBef>
              <a:defRPr>
                <a:solidFill>
                  <a:srgbClr val="000000"/>
                </a:solidFill>
              </a:defRPr>
            </a:pPr>
            <a:r>
              <a:rPr sz="2500">
                <a:latin typeface="Comic Sans MS"/>
                <a:ea typeface="Comic Sans MS"/>
                <a:cs typeface="Comic Sans MS"/>
                <a:sym typeface="Comic Sans MS"/>
              </a:rPr>
              <a:t>Aynı mahallede</a:t>
            </a:r>
          </a:p>
        </p:txBody>
      </p:sp>
      <p:pic>
        <p:nvPicPr>
          <p:cNvPr id="180" name="image9.png"/>
          <p:cNvPicPr/>
          <p:nvPr/>
        </p:nvPicPr>
        <p:blipFill>
          <a:blip r:embed="rId2" cstate="print">
            <a:extLst/>
          </a:blip>
          <a:stretch>
            <a:fillRect/>
          </a:stretch>
        </p:blipFill>
        <p:spPr>
          <a:xfrm>
            <a:off x="6400800" y="1572573"/>
            <a:ext cx="4449882" cy="2460698"/>
          </a:xfrm>
          <a:prstGeom prst="rect">
            <a:avLst/>
          </a:prstGeom>
          <a:ln w="12700">
            <a:miter lim="400000"/>
          </a:ln>
        </p:spPr>
      </p:pic>
      <p:pic>
        <p:nvPicPr>
          <p:cNvPr id="181" name="image10.png"/>
          <p:cNvPicPr/>
          <p:nvPr/>
        </p:nvPicPr>
        <p:blipFill>
          <a:blip r:embed="rId3" cstate="print">
            <a:extLst/>
          </a:blip>
          <a:stretch>
            <a:fillRect/>
          </a:stretch>
        </p:blipFill>
        <p:spPr>
          <a:xfrm>
            <a:off x="7205164" y="4385862"/>
            <a:ext cx="2476502" cy="18478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677333" y="609600"/>
            <a:ext cx="8596670" cy="1320800"/>
          </a:xfrm>
          <a:prstGeom prst="rect">
            <a:avLst/>
          </a:prstGeom>
        </p:spPr>
        <p:txBody>
          <a:bodyPr/>
          <a:lstStyle>
            <a:lvl1pPr>
              <a:defRPr>
                <a:solidFill>
                  <a:srgbClr val="04617B"/>
                </a:solidFill>
                <a:latin typeface="Trebuchet MS Bold"/>
                <a:ea typeface="Trebuchet MS Bold"/>
                <a:cs typeface="Trebuchet MS Bold"/>
                <a:sym typeface="Trebuchet MS Bold"/>
              </a:defRPr>
            </a:lvl1pPr>
          </a:lstStyle>
          <a:p>
            <a:pPr lvl="0">
              <a:defRPr sz="1800">
                <a:solidFill>
                  <a:srgbClr val="000000"/>
                </a:solidFill>
              </a:defRPr>
            </a:pPr>
            <a:r>
              <a:rPr sz="3600">
                <a:solidFill>
                  <a:srgbClr val="04617B"/>
                </a:solidFill>
              </a:rPr>
              <a:t>Zorbalık Olaylarına Karışan Öğrenciler Ve Özellikleri</a:t>
            </a:r>
          </a:p>
        </p:txBody>
      </p:sp>
      <p:sp>
        <p:nvSpPr>
          <p:cNvPr id="184" name="Shape 184"/>
          <p:cNvSpPr>
            <a:spLocks noGrp="1"/>
          </p:cNvSpPr>
          <p:nvPr>
            <p:ph type="body" idx="1"/>
          </p:nvPr>
        </p:nvSpPr>
        <p:spPr>
          <a:xfrm>
            <a:off x="677333" y="1930400"/>
            <a:ext cx="8596670" cy="4110964"/>
          </a:xfrm>
          <a:prstGeom prst="rect">
            <a:avLst/>
          </a:prstGeom>
        </p:spPr>
        <p:txBody>
          <a:bodyPr/>
          <a:lstStyle/>
          <a:p>
            <a:pPr marL="293677" lvl="0" indent="-293677" defTabSz="658366">
              <a:spcBef>
                <a:spcPts val="300"/>
              </a:spcBef>
              <a:defRPr>
                <a:solidFill>
                  <a:srgbClr val="000000"/>
                </a:solidFill>
              </a:defRPr>
            </a:pPr>
            <a:r>
              <a:rPr sz="2200" b="1">
                <a:latin typeface="Calibri"/>
                <a:ea typeface="Calibri"/>
                <a:cs typeface="Calibri"/>
                <a:sym typeface="Calibri"/>
              </a:rPr>
              <a:t> Zorbalar: </a:t>
            </a:r>
            <a:r>
              <a:rPr sz="2200">
                <a:latin typeface="Calibri"/>
                <a:ea typeface="Calibri"/>
                <a:cs typeface="Calibri"/>
                <a:sym typeface="Calibri"/>
              </a:rPr>
              <a:t>Kendilerinden daha güçsüz olan öğrencilere zorbaca davrananlar.</a:t>
            </a:r>
          </a:p>
          <a:p>
            <a:pPr marL="196595" lvl="0" indent="-196595" defTabSz="658366">
              <a:spcBef>
                <a:spcPts val="300"/>
              </a:spcBef>
              <a:defRPr>
                <a:solidFill>
                  <a:srgbClr val="000000"/>
                </a:solidFill>
              </a:defRPr>
            </a:pPr>
            <a:endParaRPr sz="2200">
              <a:latin typeface="Calibri"/>
              <a:ea typeface="Calibri"/>
              <a:cs typeface="Calibri"/>
              <a:sym typeface="Calibri"/>
            </a:endParaRPr>
          </a:p>
          <a:p>
            <a:pPr marL="293677" lvl="0" indent="-293677" defTabSz="658366">
              <a:spcBef>
                <a:spcPts val="300"/>
              </a:spcBef>
              <a:defRPr>
                <a:solidFill>
                  <a:srgbClr val="000000"/>
                </a:solidFill>
              </a:defRPr>
            </a:pPr>
            <a:r>
              <a:rPr sz="2200" b="1">
                <a:latin typeface="Calibri"/>
                <a:ea typeface="Calibri"/>
                <a:cs typeface="Calibri"/>
                <a:sym typeface="Calibri"/>
              </a:rPr>
              <a:t> Kurbanlar: </a:t>
            </a:r>
            <a:r>
              <a:rPr sz="2200">
                <a:latin typeface="Calibri"/>
                <a:ea typeface="Calibri"/>
                <a:cs typeface="Calibri"/>
                <a:sym typeface="Calibri"/>
              </a:rPr>
              <a:t>Kendilerinden daha güçlü öğrencilerin zorbalıklarına uğrayanlar.</a:t>
            </a:r>
          </a:p>
          <a:p>
            <a:pPr marL="196595" lvl="0" indent="-196595" defTabSz="658366">
              <a:spcBef>
                <a:spcPts val="300"/>
              </a:spcBef>
              <a:defRPr>
                <a:solidFill>
                  <a:srgbClr val="000000"/>
                </a:solidFill>
              </a:defRPr>
            </a:pPr>
            <a:endParaRPr sz="2200">
              <a:latin typeface="Calibri"/>
              <a:ea typeface="Calibri"/>
              <a:cs typeface="Calibri"/>
              <a:sym typeface="Calibri"/>
            </a:endParaRPr>
          </a:p>
          <a:p>
            <a:pPr marL="293677" lvl="0" indent="-293677" defTabSz="658366">
              <a:spcBef>
                <a:spcPts val="300"/>
              </a:spcBef>
              <a:defRPr>
                <a:solidFill>
                  <a:srgbClr val="000000"/>
                </a:solidFill>
              </a:defRPr>
            </a:pPr>
            <a:r>
              <a:rPr sz="2200" b="1">
                <a:latin typeface="Calibri"/>
                <a:ea typeface="Calibri"/>
                <a:cs typeface="Calibri"/>
                <a:sym typeface="Calibri"/>
              </a:rPr>
              <a:t> Hem zorba hem de kurban olanlar: </a:t>
            </a:r>
            <a:r>
              <a:rPr sz="2200">
                <a:latin typeface="Calibri"/>
                <a:ea typeface="Calibri"/>
                <a:cs typeface="Calibri"/>
                <a:sym typeface="Calibri"/>
              </a:rPr>
              <a:t>Zaman zaman zorbalık yapan, bazen de başkalarının zorbalığına uğrayanlar.</a:t>
            </a:r>
          </a:p>
          <a:p>
            <a:pPr marL="512233" lvl="0" indent="-512233">
              <a:defRPr>
                <a:solidFill>
                  <a:srgbClr val="000000"/>
                </a:solidFill>
              </a:defRPr>
            </a:pPr>
            <a:r>
              <a:rPr sz="2200" b="1">
                <a:latin typeface="Calibri"/>
                <a:ea typeface="Calibri"/>
                <a:cs typeface="Calibri"/>
                <a:sym typeface="Calibri"/>
              </a:rPr>
              <a:t>Seyirciler</a:t>
            </a:r>
          </a:p>
        </p:txBody>
      </p:sp>
      <p:pic>
        <p:nvPicPr>
          <p:cNvPr id="185" name="image11.png"/>
          <p:cNvPicPr/>
          <p:nvPr/>
        </p:nvPicPr>
        <p:blipFill>
          <a:blip r:embed="rId2" cstate="print">
            <a:extLst/>
          </a:blip>
          <a:stretch>
            <a:fillRect/>
          </a:stretch>
        </p:blipFill>
        <p:spPr>
          <a:xfrm>
            <a:off x="7654752" y="4836378"/>
            <a:ext cx="3238502" cy="14097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1629897" y="889633"/>
            <a:ext cx="7766937" cy="1646304"/>
          </a:xfrm>
          <a:prstGeom prst="rect">
            <a:avLst/>
          </a:prstGeom>
        </p:spPr>
        <p:txBody>
          <a:bodyPr lIns="0" tIns="0" rIns="0" bIns="0">
            <a:normAutofit/>
          </a:bodyPr>
          <a:lstStyle/>
          <a:p>
            <a:pPr lvl="0">
              <a:defRPr sz="1800">
                <a:solidFill>
                  <a:srgbClr val="000000"/>
                </a:solidFill>
              </a:defRPr>
            </a:pPr>
            <a:r>
              <a:rPr sz="5400">
                <a:solidFill>
                  <a:srgbClr val="90C226"/>
                </a:solidFill>
              </a:rPr>
              <a:t>ZORBALIĞIN NEDENLERİ</a:t>
            </a:r>
          </a:p>
        </p:txBody>
      </p:sp>
      <p:pic>
        <p:nvPicPr>
          <p:cNvPr id="188" name="image12.png"/>
          <p:cNvPicPr/>
          <p:nvPr/>
        </p:nvPicPr>
        <p:blipFill>
          <a:blip r:embed="rId2" cstate="print">
            <a:extLst/>
          </a:blip>
          <a:stretch>
            <a:fillRect/>
          </a:stretch>
        </p:blipFill>
        <p:spPr>
          <a:xfrm>
            <a:off x="3546345" y="3294796"/>
            <a:ext cx="3934041" cy="199824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409432" y="573206"/>
            <a:ext cx="8215953" cy="1473958"/>
          </a:xfrm>
          <a:prstGeom prst="rect">
            <a:avLst/>
          </a:prstGeom>
        </p:spPr>
        <p:txBody>
          <a:bodyPr/>
          <a:lstStyle>
            <a:lvl1pPr>
              <a:defRPr sz="3200">
                <a:solidFill>
                  <a:srgbClr val="04617B"/>
                </a:solidFill>
                <a:latin typeface="Trebuchet MS Bold"/>
                <a:ea typeface="Trebuchet MS Bold"/>
                <a:cs typeface="Trebuchet MS Bold"/>
                <a:sym typeface="Trebuchet MS Bold"/>
              </a:defRPr>
            </a:lvl1pPr>
          </a:lstStyle>
          <a:p>
            <a:pPr lvl="0">
              <a:defRPr sz="1800">
                <a:solidFill>
                  <a:srgbClr val="000000"/>
                </a:solidFill>
              </a:defRPr>
            </a:pPr>
            <a:r>
              <a:rPr sz="3200">
                <a:solidFill>
                  <a:srgbClr val="04617B"/>
                </a:solidFill>
              </a:rPr>
              <a:t>Zorbalığa ilişkin yanlış algı, inanç ve düşünceler…</a:t>
            </a:r>
          </a:p>
        </p:txBody>
      </p:sp>
      <p:sp>
        <p:nvSpPr>
          <p:cNvPr id="203" name="Shape 203"/>
          <p:cNvSpPr>
            <a:spLocks noGrp="1"/>
          </p:cNvSpPr>
          <p:nvPr>
            <p:ph type="body" idx="1"/>
          </p:nvPr>
        </p:nvSpPr>
        <p:spPr>
          <a:xfrm>
            <a:off x="941697" y="2153130"/>
            <a:ext cx="8516202" cy="3729055"/>
          </a:xfrm>
          <a:prstGeom prst="rect">
            <a:avLst/>
          </a:prstGeom>
        </p:spPr>
        <p:txBody>
          <a:bodyPr/>
          <a:lstStyle/>
          <a:p>
            <a:pPr marL="185304" lvl="0" indent="-185304" defTabSz="625311">
              <a:spcBef>
                <a:spcPts val="200"/>
              </a:spcBef>
              <a:defRPr>
                <a:solidFill>
                  <a:srgbClr val="000000"/>
                </a:solidFill>
              </a:defRPr>
            </a:pPr>
            <a:r>
              <a:rPr sz="1900">
                <a:latin typeface="Comic Sans MS"/>
                <a:ea typeface="Comic Sans MS"/>
                <a:cs typeface="Comic Sans MS"/>
                <a:sym typeface="Comic Sans MS"/>
              </a:rPr>
              <a:t>Öğrenciler arasındaki zorbalık olayları büyütülecek kadar ciddi değildir.</a:t>
            </a:r>
            <a:endParaRPr sz="1700"/>
          </a:p>
          <a:p>
            <a:pPr marL="186725" lvl="0" indent="-186725" defTabSz="625311">
              <a:spcBef>
                <a:spcPts val="200"/>
              </a:spcBef>
              <a:defRPr>
                <a:solidFill>
                  <a:srgbClr val="000000"/>
                </a:solidFill>
              </a:defRPr>
            </a:pPr>
            <a:endParaRPr sz="1900">
              <a:latin typeface="Comic Sans MS"/>
              <a:ea typeface="Comic Sans MS"/>
              <a:cs typeface="Comic Sans MS"/>
              <a:sym typeface="Comic Sans MS"/>
            </a:endParaRPr>
          </a:p>
          <a:p>
            <a:pPr marL="185304" lvl="0" indent="-185304" defTabSz="625311">
              <a:spcBef>
                <a:spcPts val="200"/>
              </a:spcBef>
              <a:defRPr>
                <a:solidFill>
                  <a:srgbClr val="000000"/>
                </a:solidFill>
              </a:defRPr>
            </a:pPr>
            <a:r>
              <a:rPr sz="1900">
                <a:latin typeface="Comic Sans MS"/>
                <a:ea typeface="Comic Sans MS"/>
                <a:cs typeface="Comic Sans MS"/>
                <a:sym typeface="Comic Sans MS"/>
              </a:rPr>
              <a:t>Bizim okulda zorbalık yoktur.</a:t>
            </a:r>
            <a:endParaRPr sz="1700"/>
          </a:p>
          <a:p>
            <a:pPr marL="186725" lvl="0" indent="-186725" defTabSz="625311">
              <a:spcBef>
                <a:spcPts val="200"/>
              </a:spcBef>
              <a:defRPr>
                <a:solidFill>
                  <a:srgbClr val="000000"/>
                </a:solidFill>
              </a:defRPr>
            </a:pPr>
            <a:endParaRPr sz="1900">
              <a:latin typeface="Comic Sans MS"/>
              <a:ea typeface="Comic Sans MS"/>
              <a:cs typeface="Comic Sans MS"/>
              <a:sym typeface="Comic Sans MS"/>
            </a:endParaRPr>
          </a:p>
          <a:p>
            <a:pPr marL="185304" lvl="0" indent="-185304" defTabSz="625311">
              <a:spcBef>
                <a:spcPts val="200"/>
              </a:spcBef>
              <a:defRPr>
                <a:solidFill>
                  <a:srgbClr val="000000"/>
                </a:solidFill>
              </a:defRPr>
            </a:pPr>
            <a:r>
              <a:rPr sz="1900">
                <a:latin typeface="Comic Sans MS"/>
                <a:ea typeface="Comic Sans MS"/>
                <a:cs typeface="Comic Sans MS"/>
                <a:sym typeface="Comic Sans MS"/>
              </a:rPr>
              <a:t>Zorbalık büyüme ve gelişmenin doğal bir parçasıdır.</a:t>
            </a:r>
            <a:endParaRPr sz="1700"/>
          </a:p>
          <a:p>
            <a:pPr marL="186725" lvl="0" indent="-186725" defTabSz="625311">
              <a:spcBef>
                <a:spcPts val="200"/>
              </a:spcBef>
              <a:defRPr>
                <a:solidFill>
                  <a:srgbClr val="000000"/>
                </a:solidFill>
              </a:defRPr>
            </a:pPr>
            <a:endParaRPr sz="1900">
              <a:latin typeface="Comic Sans MS"/>
              <a:ea typeface="Comic Sans MS"/>
              <a:cs typeface="Comic Sans MS"/>
              <a:sym typeface="Comic Sans MS"/>
            </a:endParaRPr>
          </a:p>
          <a:p>
            <a:pPr marL="185304" lvl="0" indent="-185304" defTabSz="625311">
              <a:spcBef>
                <a:spcPts val="200"/>
              </a:spcBef>
              <a:defRPr>
                <a:solidFill>
                  <a:srgbClr val="000000"/>
                </a:solidFill>
              </a:defRPr>
            </a:pPr>
            <a:r>
              <a:rPr sz="1900">
                <a:latin typeface="Comic Sans MS"/>
                <a:ea typeface="Comic Sans MS"/>
                <a:cs typeface="Comic Sans MS"/>
                <a:sym typeface="Comic Sans MS"/>
              </a:rPr>
              <a:t>Başkalarını kızdırmak bazen eğlencelidir.</a:t>
            </a:r>
            <a:endParaRPr sz="1700"/>
          </a:p>
          <a:p>
            <a:pPr marL="186725" lvl="0" indent="-186725" defTabSz="625311">
              <a:spcBef>
                <a:spcPts val="200"/>
              </a:spcBef>
              <a:defRPr>
                <a:solidFill>
                  <a:srgbClr val="000000"/>
                </a:solidFill>
              </a:defRPr>
            </a:pPr>
            <a:endParaRPr sz="1900">
              <a:latin typeface="Comic Sans MS"/>
              <a:ea typeface="Comic Sans MS"/>
              <a:cs typeface="Comic Sans MS"/>
              <a:sym typeface="Comic Sans MS"/>
            </a:endParaRPr>
          </a:p>
          <a:p>
            <a:pPr marL="185304" lvl="0" indent="-185304" defTabSz="625311">
              <a:spcBef>
                <a:spcPts val="200"/>
              </a:spcBef>
              <a:defRPr>
                <a:solidFill>
                  <a:srgbClr val="000000"/>
                </a:solidFill>
              </a:defRPr>
            </a:pPr>
            <a:r>
              <a:rPr sz="1900">
                <a:latin typeface="Comic Sans MS"/>
                <a:ea typeface="Comic Sans MS"/>
                <a:cs typeface="Comic Sans MS"/>
                <a:sym typeface="Comic Sans MS"/>
              </a:rPr>
              <a:t>Zorbalık yapıldığında bunu yetişkinlere anlatmak ispiyonculuktur</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0" y="-71462"/>
            <a:ext cx="12192000" cy="6858000"/>
          </a:xfrm>
          <a:prstGeom prst="rect">
            <a:avLst/>
          </a:prstGeom>
          <a:solidFill>
            <a:srgbClr val="FFFFFF"/>
          </a:solidFill>
          <a:ln w="12700">
            <a:miter lim="400000"/>
          </a:ln>
        </p:spPr>
        <p:txBody>
          <a:bodyPr lIns="0" tIns="0" rIns="0" bIns="0"/>
          <a:lstStyle/>
          <a:p>
            <a:pPr lvl="0">
              <a:defRPr>
                <a:latin typeface="Trebuchet MS"/>
                <a:ea typeface="Trebuchet MS"/>
                <a:cs typeface="Trebuchet MS"/>
                <a:sym typeface="Trebuchet MS"/>
              </a:defRPr>
            </a:pPr>
            <a:endParaRPr/>
          </a:p>
        </p:txBody>
      </p:sp>
      <p:sp>
        <p:nvSpPr>
          <p:cNvPr id="117" name="Shape 117"/>
          <p:cNvSpPr/>
          <p:nvPr/>
        </p:nvSpPr>
        <p:spPr>
          <a:xfrm>
            <a:off x="-1" y="-4"/>
            <a:ext cx="6693458" cy="1511310"/>
          </a:xfrm>
          <a:custGeom>
            <a:avLst/>
            <a:gdLst/>
            <a:ahLst/>
            <a:cxnLst>
              <a:cxn ang="0">
                <a:pos x="wd2" y="hd2"/>
              </a:cxn>
              <a:cxn ang="5400000">
                <a:pos x="wd2" y="hd2"/>
              </a:cxn>
              <a:cxn ang="10800000">
                <a:pos x="wd2" y="hd2"/>
              </a:cxn>
              <a:cxn ang="16200000">
                <a:pos x="wd2" y="hd2"/>
              </a:cxn>
            </a:cxnLst>
            <a:rect l="0" t="0" r="r" b="b"/>
            <a:pathLst>
              <a:path w="21600" h="21600" extrusionOk="0">
                <a:moveTo>
                  <a:pt x="6932" y="0"/>
                </a:moveTo>
                <a:lnTo>
                  <a:pt x="21600" y="0"/>
                </a:lnTo>
                <a:lnTo>
                  <a:pt x="19349" y="21600"/>
                </a:lnTo>
                <a:lnTo>
                  <a:pt x="0" y="21600"/>
                </a:lnTo>
                <a:lnTo>
                  <a:pt x="0" y="0"/>
                </a:lnTo>
                <a:lnTo>
                  <a:pt x="2195" y="0"/>
                </a:lnTo>
                <a:lnTo>
                  <a:pt x="2195" y="36"/>
                </a:lnTo>
                <a:lnTo>
                  <a:pt x="6932" y="36"/>
                </a:lnTo>
                <a:close/>
              </a:path>
            </a:pathLst>
          </a:custGeom>
          <a:solidFill>
            <a:srgbClr val="EBEBEB"/>
          </a:solidFill>
          <a:ln w="12700">
            <a:miter lim="400000"/>
          </a:ln>
        </p:spPr>
        <p:txBody>
          <a:bodyPr lIns="0" tIns="0" rIns="0" bIns="0" anchor="ctr"/>
          <a:lstStyle/>
          <a:p>
            <a:pPr lvl="0" algn="ctr">
              <a:defRPr>
                <a:solidFill>
                  <a:srgbClr val="FFFFFF"/>
                </a:solidFill>
                <a:latin typeface="Trebuchet MS"/>
                <a:ea typeface="Trebuchet MS"/>
                <a:cs typeface="Trebuchet MS"/>
                <a:sym typeface="Trebuchet MS"/>
              </a:defRPr>
            </a:pPr>
            <a:endParaRPr/>
          </a:p>
        </p:txBody>
      </p:sp>
      <p:sp>
        <p:nvSpPr>
          <p:cNvPr id="118" name="Shape 118"/>
          <p:cNvSpPr/>
          <p:nvPr/>
        </p:nvSpPr>
        <p:spPr>
          <a:xfrm>
            <a:off x="-1" y="1691640"/>
            <a:ext cx="5931458" cy="5166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882" y="21600"/>
                </a:lnTo>
                <a:lnTo>
                  <a:pt x="0" y="21600"/>
                </a:lnTo>
                <a:close/>
              </a:path>
            </a:pathLst>
          </a:custGeom>
          <a:solidFill>
            <a:srgbClr val="000000">
              <a:alpha val="85000"/>
            </a:srgbClr>
          </a:solidFill>
          <a:ln w="12700">
            <a:miter lim="400000"/>
          </a:ln>
        </p:spPr>
        <p:txBody>
          <a:bodyPr lIns="0" tIns="0" rIns="0" bIns="0" anchor="ctr"/>
          <a:lstStyle/>
          <a:p>
            <a:pPr lvl="0" algn="ctr">
              <a:defRPr>
                <a:solidFill>
                  <a:srgbClr val="FFFFFF"/>
                </a:solidFill>
                <a:latin typeface="Trebuchet MS"/>
                <a:ea typeface="Trebuchet MS"/>
                <a:cs typeface="Trebuchet MS"/>
                <a:sym typeface="Trebuchet MS"/>
              </a:defRPr>
            </a:pPr>
            <a:endParaRPr/>
          </a:p>
        </p:txBody>
      </p:sp>
      <p:sp>
        <p:nvSpPr>
          <p:cNvPr id="119" name="Shape 119"/>
          <p:cNvSpPr>
            <a:spLocks noGrp="1"/>
          </p:cNvSpPr>
          <p:nvPr>
            <p:ph type="title"/>
          </p:nvPr>
        </p:nvSpPr>
        <p:spPr>
          <a:xfrm>
            <a:off x="838199" y="365126"/>
            <a:ext cx="5340608" cy="1146176"/>
          </a:xfrm>
          <a:prstGeom prst="rect">
            <a:avLst/>
          </a:prstGeom>
        </p:spPr>
        <p:txBody>
          <a:bodyPr lIns="0" tIns="0" rIns="0" bIns="0" anchor="ctr"/>
          <a:lstStyle>
            <a:lvl1pPr>
              <a:defRPr sz="5400">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5400">
                <a:solidFill>
                  <a:srgbClr val="54A021"/>
                </a:solidFill>
              </a:rPr>
              <a:t>Zorbalık Nedir?</a:t>
            </a:r>
          </a:p>
        </p:txBody>
      </p:sp>
      <p:sp>
        <p:nvSpPr>
          <p:cNvPr id="120" name="Shape 120"/>
          <p:cNvSpPr>
            <a:spLocks noGrp="1"/>
          </p:cNvSpPr>
          <p:nvPr>
            <p:ph type="body" idx="1"/>
          </p:nvPr>
        </p:nvSpPr>
        <p:spPr>
          <a:xfrm>
            <a:off x="668738" y="1691638"/>
            <a:ext cx="4189866" cy="4504448"/>
          </a:xfrm>
          <a:prstGeom prst="rect">
            <a:avLst/>
          </a:prstGeom>
        </p:spPr>
        <p:txBody>
          <a:bodyPr lIns="0" tIns="0" rIns="0" bIns="0" anchor="ctr"/>
          <a:lstStyle>
            <a:lvl1pPr marL="609600" indent="-609600">
              <a:defRPr sz="2400">
                <a:solidFill>
                  <a:srgbClr val="FFFFFF"/>
                </a:solidFill>
              </a:defRPr>
            </a:lvl1pPr>
          </a:lstStyle>
          <a:p>
            <a:pPr lvl="0">
              <a:defRPr sz="1800">
                <a:solidFill>
                  <a:srgbClr val="000000"/>
                </a:solidFill>
              </a:defRPr>
            </a:pPr>
            <a:r>
              <a:rPr sz="2400">
                <a:solidFill>
                  <a:srgbClr val="FFFFFF"/>
                </a:solidFill>
              </a:rPr>
              <a:t>Bir birey ya da grup tarafından savunmasız olan bir kişiye karşı yapılan, fiziksel ve/veya psikolojik sonuçları olan ve süreklilik arz eden bir saldırganlık türüdür (Olweus,1993). </a:t>
            </a:r>
          </a:p>
        </p:txBody>
      </p:sp>
      <p:pic>
        <p:nvPicPr>
          <p:cNvPr id="121" name="image2.jpeg" descr="metin, gazete içeren bir resim&#10;&#10;Çok yüksek güvenilirlikle oluşturulmuş açıklama"/>
          <p:cNvPicPr/>
          <p:nvPr/>
        </p:nvPicPr>
        <p:blipFill>
          <a:blip r:embed="rId2" cstate="print">
            <a:extLst/>
          </a:blip>
          <a:stretch>
            <a:fillRect/>
          </a:stretch>
        </p:blipFill>
        <p:spPr>
          <a:xfrm>
            <a:off x="6693455" y="1100489"/>
            <a:ext cx="4533345" cy="491419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982637" y="600500"/>
            <a:ext cx="8207221" cy="999699"/>
          </a:xfrm>
          <a:prstGeom prst="rect">
            <a:avLst/>
          </a:prstGeom>
        </p:spPr>
        <p:txBody>
          <a:bodyPr>
            <a:normAutofit fontScale="90000"/>
          </a:bodyPr>
          <a:lstStyle>
            <a:lvl1pPr defTabSz="429768">
              <a:defRPr sz="3000">
                <a:solidFill>
                  <a:srgbClr val="04617B"/>
                </a:solidFill>
                <a:latin typeface="Trebuchet MS Bold"/>
                <a:ea typeface="Trebuchet MS Bold"/>
                <a:cs typeface="Trebuchet MS Bold"/>
                <a:sym typeface="Trebuchet MS Bold"/>
              </a:defRPr>
            </a:lvl1pPr>
          </a:lstStyle>
          <a:p>
            <a:pPr lvl="0">
              <a:defRPr sz="1800">
                <a:solidFill>
                  <a:srgbClr val="000000"/>
                </a:solidFill>
              </a:defRPr>
            </a:pPr>
            <a:r>
              <a:rPr sz="3000">
                <a:solidFill>
                  <a:srgbClr val="04617B"/>
                </a:solidFill>
              </a:rPr>
              <a:t>Zorbalığa ilişkin yanlış algı, inanç ve düşünceler…</a:t>
            </a:r>
          </a:p>
        </p:txBody>
      </p:sp>
      <p:sp>
        <p:nvSpPr>
          <p:cNvPr id="206" name="Shape 206"/>
          <p:cNvSpPr>
            <a:spLocks noGrp="1"/>
          </p:cNvSpPr>
          <p:nvPr>
            <p:ph type="body" idx="1"/>
          </p:nvPr>
        </p:nvSpPr>
        <p:spPr>
          <a:xfrm>
            <a:off x="1167063" y="1905717"/>
            <a:ext cx="8022795" cy="3758104"/>
          </a:xfrm>
          <a:prstGeom prst="rect">
            <a:avLst/>
          </a:prstGeom>
        </p:spPr>
        <p:txBody>
          <a:bodyPr/>
          <a:lstStyle/>
          <a:p>
            <a:pPr marL="197134" lvl="0" indent="-197134" defTabSz="443483">
              <a:spcBef>
                <a:spcPts val="200"/>
              </a:spcBef>
              <a:defRPr>
                <a:solidFill>
                  <a:srgbClr val="000000"/>
                </a:solidFill>
              </a:defRPr>
            </a:pPr>
            <a:r>
              <a:rPr sz="1900">
                <a:latin typeface="Comic Sans MS"/>
                <a:ea typeface="Comic Sans MS"/>
                <a:cs typeface="Comic Sans MS"/>
                <a:sym typeface="Comic Sans MS"/>
              </a:rPr>
              <a:t>Zorbaca davranışlar aslında çocuklar arasında yapılan masum şakalardır.</a:t>
            </a:r>
            <a:endParaRPr sz="1700"/>
          </a:p>
          <a:p>
            <a:pPr marL="332613" lvl="0" indent="-332613" defTabSz="443483">
              <a:spcBef>
                <a:spcPts val="900"/>
              </a:spcBef>
              <a:defRPr>
                <a:solidFill>
                  <a:srgbClr val="000000"/>
                </a:solidFill>
              </a:defRPr>
            </a:pPr>
            <a:endParaRPr sz="1900">
              <a:latin typeface="Comic Sans MS"/>
              <a:ea typeface="Comic Sans MS"/>
              <a:cs typeface="Comic Sans MS"/>
              <a:sym typeface="Comic Sans MS"/>
            </a:endParaRPr>
          </a:p>
          <a:p>
            <a:pPr marL="197134" lvl="0" indent="-197134" defTabSz="443483">
              <a:spcBef>
                <a:spcPts val="200"/>
              </a:spcBef>
              <a:defRPr>
                <a:solidFill>
                  <a:srgbClr val="000000"/>
                </a:solidFill>
              </a:defRPr>
            </a:pPr>
            <a:r>
              <a:rPr sz="1900">
                <a:latin typeface="Comic Sans MS"/>
                <a:ea typeface="Comic Sans MS"/>
                <a:cs typeface="Comic Sans MS"/>
                <a:sym typeface="Comic Sans MS"/>
              </a:rPr>
              <a:t>Zorbalık yapanları görmezden gelirseniz sizi bırakırlar.</a:t>
            </a:r>
            <a:endParaRPr sz="1700"/>
          </a:p>
          <a:p>
            <a:pPr marL="332613" lvl="0" indent="-332613" defTabSz="443483">
              <a:spcBef>
                <a:spcPts val="900"/>
              </a:spcBef>
              <a:defRPr>
                <a:solidFill>
                  <a:srgbClr val="000000"/>
                </a:solidFill>
              </a:defRPr>
            </a:pPr>
            <a:endParaRPr sz="1900">
              <a:latin typeface="Comic Sans MS"/>
              <a:ea typeface="Comic Sans MS"/>
              <a:cs typeface="Comic Sans MS"/>
              <a:sym typeface="Comic Sans MS"/>
            </a:endParaRPr>
          </a:p>
          <a:p>
            <a:pPr marL="197134" lvl="0" indent="-197134" defTabSz="443483">
              <a:spcBef>
                <a:spcPts val="200"/>
              </a:spcBef>
              <a:defRPr>
                <a:solidFill>
                  <a:srgbClr val="000000"/>
                </a:solidFill>
              </a:defRPr>
            </a:pPr>
            <a:r>
              <a:rPr sz="1900">
                <a:latin typeface="Comic Sans MS"/>
                <a:ea typeface="Comic Sans MS"/>
                <a:cs typeface="Comic Sans MS"/>
                <a:sym typeface="Comic Sans MS"/>
              </a:rPr>
              <a:t>Bir zorba ile baş etmenin en iyi yolu onunla kavga etmek ve intikam almaktır.</a:t>
            </a:r>
            <a:endParaRPr sz="1700"/>
          </a:p>
          <a:p>
            <a:pPr marL="332613" lvl="0" indent="-332613" defTabSz="443483">
              <a:spcBef>
                <a:spcPts val="900"/>
              </a:spcBef>
              <a:defRPr>
                <a:solidFill>
                  <a:srgbClr val="000000"/>
                </a:solidFill>
              </a:defRPr>
            </a:pPr>
            <a:endParaRPr sz="1900">
              <a:latin typeface="Comic Sans MS"/>
              <a:ea typeface="Comic Sans MS"/>
              <a:cs typeface="Comic Sans MS"/>
              <a:sym typeface="Comic Sans MS"/>
            </a:endParaRPr>
          </a:p>
          <a:p>
            <a:pPr marL="197134" lvl="0" indent="-197134" defTabSz="443483">
              <a:spcBef>
                <a:spcPts val="200"/>
              </a:spcBef>
              <a:defRPr>
                <a:solidFill>
                  <a:srgbClr val="000000"/>
                </a:solidFill>
              </a:defRPr>
            </a:pPr>
            <a:r>
              <a:rPr sz="1900">
                <a:latin typeface="Comic Sans MS"/>
                <a:ea typeface="Comic Sans MS"/>
                <a:cs typeface="Comic Sans MS"/>
                <a:sym typeface="Comic Sans MS"/>
              </a:rPr>
              <a:t>Kurbanların çoğu zorbaları kışkırttıklarından zorbalığa uğrarlar.</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1146411" y="491318"/>
            <a:ext cx="7881430" cy="994581"/>
          </a:xfrm>
          <a:prstGeom prst="rect">
            <a:avLst/>
          </a:prstGeom>
        </p:spPr>
        <p:txBody>
          <a:bodyPr>
            <a:normAutofit fontScale="90000"/>
          </a:bodyPr>
          <a:lstStyle>
            <a:lvl1pPr defTabSz="429768">
              <a:defRPr sz="3000">
                <a:solidFill>
                  <a:srgbClr val="04617B"/>
                </a:solidFill>
                <a:latin typeface="Trebuchet MS Bold"/>
                <a:ea typeface="Trebuchet MS Bold"/>
                <a:cs typeface="Trebuchet MS Bold"/>
                <a:sym typeface="Trebuchet MS Bold"/>
              </a:defRPr>
            </a:lvl1pPr>
          </a:lstStyle>
          <a:p>
            <a:pPr lvl="0">
              <a:defRPr sz="1800">
                <a:solidFill>
                  <a:srgbClr val="000000"/>
                </a:solidFill>
              </a:defRPr>
            </a:pPr>
            <a:r>
              <a:rPr sz="3000">
                <a:solidFill>
                  <a:srgbClr val="04617B"/>
                </a:solidFill>
              </a:rPr>
              <a:t>Zorbalığa ilişkin yanlış algı, inanç ve düşünceler…</a:t>
            </a:r>
          </a:p>
        </p:txBody>
      </p:sp>
      <p:sp>
        <p:nvSpPr>
          <p:cNvPr id="209" name="Shape 209"/>
          <p:cNvSpPr>
            <a:spLocks noGrp="1"/>
          </p:cNvSpPr>
          <p:nvPr>
            <p:ph type="body" idx="1"/>
          </p:nvPr>
        </p:nvSpPr>
        <p:spPr>
          <a:xfrm>
            <a:off x="1288675" y="1798872"/>
            <a:ext cx="8360293" cy="4151552"/>
          </a:xfrm>
          <a:prstGeom prst="rect">
            <a:avLst/>
          </a:prstGeom>
        </p:spPr>
        <p:txBody>
          <a:bodyPr/>
          <a:lstStyle/>
          <a:p>
            <a:pPr marL="272073" lvl="0" indent="-272073" defTabSz="632032">
              <a:lnSpc>
                <a:spcPct val="90000"/>
              </a:lnSpc>
              <a:spcBef>
                <a:spcPts val="200"/>
              </a:spcBef>
              <a:defRPr>
                <a:solidFill>
                  <a:srgbClr val="000000"/>
                </a:solidFill>
              </a:defRPr>
            </a:pPr>
            <a:r>
              <a:rPr sz="2300">
                <a:latin typeface="Comic Sans MS"/>
                <a:ea typeface="Comic Sans MS"/>
                <a:cs typeface="Comic Sans MS"/>
                <a:sym typeface="Comic Sans MS"/>
              </a:rPr>
              <a:t>Küçükken zorbalık yapanlar, büyüyünce olgunlaşırlar.</a:t>
            </a:r>
            <a:endParaRPr sz="1700"/>
          </a:p>
          <a:p>
            <a:pPr marL="188730" lvl="0" indent="-188730" defTabSz="632032">
              <a:lnSpc>
                <a:spcPct val="90000"/>
              </a:lnSpc>
              <a:spcBef>
                <a:spcPts val="200"/>
              </a:spcBef>
              <a:defRPr>
                <a:solidFill>
                  <a:srgbClr val="000000"/>
                </a:solidFill>
              </a:defRPr>
            </a:pPr>
            <a:endParaRPr sz="2300">
              <a:latin typeface="Comic Sans MS"/>
              <a:ea typeface="Comic Sans MS"/>
              <a:cs typeface="Comic Sans MS"/>
              <a:sym typeface="Comic Sans MS"/>
            </a:endParaRPr>
          </a:p>
          <a:p>
            <a:pPr marL="272073" lvl="0" indent="-272073" defTabSz="632032">
              <a:lnSpc>
                <a:spcPct val="90000"/>
              </a:lnSpc>
              <a:spcBef>
                <a:spcPts val="200"/>
              </a:spcBef>
              <a:defRPr>
                <a:solidFill>
                  <a:srgbClr val="000000"/>
                </a:solidFill>
              </a:defRPr>
            </a:pPr>
            <a:r>
              <a:rPr sz="2300">
                <a:latin typeface="Comic Sans MS"/>
                <a:ea typeface="Comic Sans MS"/>
                <a:cs typeface="Comic Sans MS"/>
                <a:sym typeface="Comic Sans MS"/>
              </a:rPr>
              <a:t>Zorbalığa uğrayan öğrenciler yetişkinlerden yardım istememeli, sorunu kendi başına çözmelidir.</a:t>
            </a:r>
            <a:endParaRPr sz="1700"/>
          </a:p>
          <a:p>
            <a:pPr marL="188730" lvl="0" indent="-188730" defTabSz="632032">
              <a:lnSpc>
                <a:spcPct val="90000"/>
              </a:lnSpc>
              <a:spcBef>
                <a:spcPts val="200"/>
              </a:spcBef>
              <a:defRPr>
                <a:solidFill>
                  <a:srgbClr val="000000"/>
                </a:solidFill>
              </a:defRPr>
            </a:pPr>
            <a:endParaRPr sz="2300">
              <a:latin typeface="Comic Sans MS"/>
              <a:ea typeface="Comic Sans MS"/>
              <a:cs typeface="Comic Sans MS"/>
              <a:sym typeface="Comic Sans MS"/>
            </a:endParaRPr>
          </a:p>
          <a:p>
            <a:pPr marL="272073" lvl="0" indent="-272073" defTabSz="632032">
              <a:lnSpc>
                <a:spcPct val="90000"/>
              </a:lnSpc>
              <a:spcBef>
                <a:spcPts val="200"/>
              </a:spcBef>
              <a:defRPr>
                <a:solidFill>
                  <a:srgbClr val="000000"/>
                </a:solidFill>
              </a:defRPr>
            </a:pPr>
            <a:r>
              <a:rPr sz="2300">
                <a:latin typeface="Comic Sans MS"/>
                <a:ea typeface="Comic Sans MS"/>
                <a:cs typeface="Comic Sans MS"/>
                <a:sym typeface="Comic Sans MS"/>
              </a:rPr>
              <a:t>Birine lakap takmak zorbalık sayılmaz.</a:t>
            </a:r>
            <a:endParaRPr sz="1700"/>
          </a:p>
          <a:p>
            <a:pPr marL="188730" lvl="0" indent="-188730" defTabSz="632032">
              <a:lnSpc>
                <a:spcPct val="90000"/>
              </a:lnSpc>
              <a:spcBef>
                <a:spcPts val="200"/>
              </a:spcBef>
              <a:defRPr>
                <a:solidFill>
                  <a:srgbClr val="000000"/>
                </a:solidFill>
              </a:defRPr>
            </a:pPr>
            <a:endParaRPr sz="2300">
              <a:latin typeface="Comic Sans MS"/>
              <a:ea typeface="Comic Sans MS"/>
              <a:cs typeface="Comic Sans MS"/>
              <a:sym typeface="Comic Sans MS"/>
            </a:endParaRPr>
          </a:p>
          <a:p>
            <a:pPr marL="272073" lvl="0" indent="-272073" defTabSz="632032">
              <a:lnSpc>
                <a:spcPct val="90000"/>
              </a:lnSpc>
              <a:spcBef>
                <a:spcPts val="200"/>
              </a:spcBef>
              <a:defRPr>
                <a:solidFill>
                  <a:srgbClr val="000000"/>
                </a:solidFill>
              </a:defRPr>
            </a:pPr>
            <a:r>
              <a:rPr sz="2300">
                <a:latin typeface="Comic Sans MS"/>
                <a:ea typeface="Comic Sans MS"/>
                <a:cs typeface="Comic Sans MS"/>
                <a:sym typeface="Comic Sans MS"/>
              </a:rPr>
              <a:t>Bazı öğrenciler zorbalığı hak ederler.</a:t>
            </a:r>
            <a:endParaRPr sz="1700"/>
          </a:p>
          <a:p>
            <a:pPr marL="188730" lvl="0" indent="-188730" defTabSz="632032">
              <a:lnSpc>
                <a:spcPct val="90000"/>
              </a:lnSpc>
              <a:spcBef>
                <a:spcPts val="200"/>
              </a:spcBef>
              <a:defRPr>
                <a:solidFill>
                  <a:srgbClr val="000000"/>
                </a:solidFill>
              </a:defRPr>
            </a:pPr>
            <a:endParaRPr sz="2300">
              <a:latin typeface="Comic Sans MS"/>
              <a:ea typeface="Comic Sans MS"/>
              <a:cs typeface="Comic Sans MS"/>
              <a:sym typeface="Comic Sans MS"/>
            </a:endParaRPr>
          </a:p>
          <a:p>
            <a:pPr marL="272073" lvl="0" indent="-272073" defTabSz="632032">
              <a:lnSpc>
                <a:spcPct val="90000"/>
              </a:lnSpc>
              <a:spcBef>
                <a:spcPts val="200"/>
              </a:spcBef>
              <a:defRPr>
                <a:solidFill>
                  <a:srgbClr val="000000"/>
                </a:solidFill>
              </a:defRPr>
            </a:pPr>
            <a:r>
              <a:rPr sz="2300">
                <a:latin typeface="Comic Sans MS"/>
                <a:ea typeface="Comic Sans MS"/>
                <a:cs typeface="Comic Sans MS"/>
                <a:sym typeface="Comic Sans MS"/>
              </a:rPr>
              <a:t>Sadece erkekler zorbalık yapar.</a:t>
            </a:r>
          </a:p>
        </p:txBody>
      </p:sp>
      <p:pic>
        <p:nvPicPr>
          <p:cNvPr id="210" name="image16.png"/>
          <p:cNvPicPr/>
          <p:nvPr/>
        </p:nvPicPr>
        <p:blipFill>
          <a:blip r:embed="rId2" cstate="print">
            <a:extLst/>
          </a:blip>
          <a:stretch>
            <a:fillRect/>
          </a:stretch>
        </p:blipFill>
        <p:spPr>
          <a:xfrm>
            <a:off x="8083953" y="3707072"/>
            <a:ext cx="2847977" cy="16002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1156363" y="332773"/>
            <a:ext cx="7004999" cy="857251"/>
          </a:xfrm>
          <a:prstGeom prst="rect">
            <a:avLst/>
          </a:prstGeom>
        </p:spPr>
        <p:txBody>
          <a:bodyPr/>
          <a:lstStyle/>
          <a:p>
            <a:pPr lvl="0" defTabSz="370331">
              <a:defRPr sz="1800">
                <a:solidFill>
                  <a:srgbClr val="000000"/>
                </a:solidFill>
              </a:defRPr>
            </a:pPr>
            <a:r>
              <a:rPr sz="2500">
                <a:solidFill>
                  <a:srgbClr val="90C226"/>
                </a:solidFill>
              </a:rPr>
              <a:t>Akran Zorbalığı İle İlgili Gerçekler</a:t>
            </a:r>
            <a:br>
              <a:rPr sz="2500">
                <a:solidFill>
                  <a:srgbClr val="90C226"/>
                </a:solidFill>
              </a:rPr>
            </a:br>
            <a:endParaRPr sz="2500">
              <a:solidFill>
                <a:srgbClr val="90C226"/>
              </a:solidFill>
            </a:endParaRPr>
          </a:p>
        </p:txBody>
      </p:sp>
      <p:sp>
        <p:nvSpPr>
          <p:cNvPr id="213" name="Shape 213"/>
          <p:cNvSpPr>
            <a:spLocks noGrp="1"/>
          </p:cNvSpPr>
          <p:nvPr>
            <p:ph type="body" idx="1"/>
          </p:nvPr>
        </p:nvSpPr>
        <p:spPr>
          <a:xfrm>
            <a:off x="1156363" y="1452206"/>
            <a:ext cx="2897024" cy="2821928"/>
          </a:xfrm>
          <a:prstGeom prst="rect">
            <a:avLst/>
          </a:prstGeom>
          <a:solidFill>
            <a:srgbClr val="FFFFFF"/>
          </a:solidFill>
        </p:spPr>
        <p:txBody>
          <a:bodyPr lIns="25718" tIns="25718" rIns="25718" bIns="25718" anchor="ctr"/>
          <a:lstStyle/>
          <a:p>
            <a:pPr lvl="0" defTabSz="514350">
              <a:spcBef>
                <a:spcPts val="0"/>
              </a:spcBef>
              <a:defRPr>
                <a:solidFill>
                  <a:srgbClr val="000000"/>
                </a:solidFill>
              </a:defRPr>
            </a:pPr>
            <a:endParaRPr>
              <a:latin typeface="Arial"/>
              <a:ea typeface="Arial"/>
              <a:cs typeface="Arial"/>
              <a:sym typeface="Arial"/>
            </a:endParaRPr>
          </a:p>
          <a:p>
            <a:pPr lvl="0" defTabSz="514350">
              <a:spcBef>
                <a:spcPts val="0"/>
              </a:spcBef>
              <a:defRPr>
                <a:solidFill>
                  <a:srgbClr val="000000"/>
                </a:solidFill>
              </a:defRPr>
            </a:pPr>
            <a:endParaRPr>
              <a:latin typeface="Arial"/>
              <a:ea typeface="Arial"/>
              <a:cs typeface="Arial"/>
              <a:sym typeface="Arial"/>
            </a:endParaRPr>
          </a:p>
          <a:p>
            <a:pPr lvl="0" defTabSz="514350">
              <a:spcBef>
                <a:spcPts val="0"/>
              </a:spcBef>
              <a:defRPr>
                <a:solidFill>
                  <a:srgbClr val="000000"/>
                </a:solidFill>
              </a:defRPr>
            </a:pPr>
            <a:endParaRPr sz="2400">
              <a:latin typeface="Arial"/>
              <a:ea typeface="Arial"/>
              <a:cs typeface="Arial"/>
              <a:sym typeface="Arial"/>
            </a:endParaRPr>
          </a:p>
          <a:p>
            <a:pPr marL="609600" lvl="0" indent="-609600" defTabSz="514350">
              <a:spcBef>
                <a:spcPts val="0"/>
              </a:spcBef>
              <a:defRPr>
                <a:solidFill>
                  <a:srgbClr val="000000"/>
                </a:solidFill>
              </a:defRPr>
            </a:pPr>
            <a:r>
              <a:rPr sz="2400">
                <a:solidFill>
                  <a:srgbClr val="404040"/>
                </a:solidFill>
                <a:latin typeface="Arial"/>
                <a:ea typeface="Arial"/>
                <a:cs typeface="Arial"/>
                <a:sym typeface="Arial"/>
              </a:rPr>
              <a:t>Çocuklar arasında böyle tartışmalar normaldir, çocukluk işte…</a:t>
            </a:r>
          </a:p>
        </p:txBody>
      </p:sp>
      <p:sp>
        <p:nvSpPr>
          <p:cNvPr id="214" name="Shape 214"/>
          <p:cNvSpPr/>
          <p:nvPr/>
        </p:nvSpPr>
        <p:spPr>
          <a:xfrm>
            <a:off x="4995648" y="1628456"/>
            <a:ext cx="3684328" cy="38033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defTabSz="457200"/>
            <a:endParaRPr>
              <a:solidFill>
                <a:srgbClr val="404040"/>
              </a:solidFill>
              <a:latin typeface="Trebuchet MS"/>
              <a:ea typeface="Trebuchet MS"/>
              <a:cs typeface="Trebuchet MS"/>
              <a:sym typeface="Trebuchet MS"/>
            </a:endParaRPr>
          </a:p>
          <a:p>
            <a:pPr lvl="0" defTabSz="457200"/>
            <a:endParaRPr sz="2000">
              <a:solidFill>
                <a:srgbClr val="404040"/>
              </a:solidFill>
              <a:latin typeface="Trebuchet MS"/>
              <a:ea typeface="Trebuchet MS"/>
              <a:cs typeface="Trebuchet MS"/>
              <a:sym typeface="Trebuchet MS"/>
            </a:endParaRPr>
          </a:p>
          <a:p>
            <a:pPr lvl="0" defTabSz="457200"/>
            <a:r>
              <a:rPr sz="2000">
                <a:solidFill>
                  <a:srgbClr val="404040"/>
                </a:solidFill>
                <a:latin typeface="Trebuchet MS"/>
                <a:ea typeface="Trebuchet MS"/>
                <a:cs typeface="Trebuchet MS"/>
                <a:sym typeface="Trebuchet MS"/>
              </a:rPr>
              <a:t>Doğrusu:</a:t>
            </a:r>
            <a:endParaRPr>
              <a:solidFill>
                <a:srgbClr val="404040"/>
              </a:solidFill>
              <a:latin typeface="Trebuchet MS"/>
              <a:ea typeface="Trebuchet MS"/>
              <a:cs typeface="Trebuchet MS"/>
              <a:sym typeface="Trebuchet MS"/>
            </a:endParaRPr>
          </a:p>
          <a:p>
            <a:pPr lvl="0" defTabSz="457200"/>
            <a:r>
              <a:rPr sz="2000">
                <a:solidFill>
                  <a:srgbClr val="404040"/>
                </a:solidFill>
                <a:latin typeface="Trebuchet MS"/>
                <a:ea typeface="Trebuchet MS"/>
                <a:cs typeface="Trebuchet MS"/>
                <a:sym typeface="Trebuchet MS"/>
              </a:rPr>
              <a:t>- Akran zorbalığı davranışı büyümenin doğal bir parçası değildir. Aksine eğer önlem alınmazsa bu davranış yıllar içinde başka olumsuz davranışlara dönüşür.</a:t>
            </a:r>
          </a:p>
        </p:txBody>
      </p:sp>
      <p:pic>
        <p:nvPicPr>
          <p:cNvPr id="215" name="image17.png"/>
          <p:cNvPicPr/>
          <p:nvPr/>
        </p:nvPicPr>
        <p:blipFill>
          <a:blip r:embed="rId2" cstate="print">
            <a:extLst/>
          </a:blip>
          <a:stretch>
            <a:fillRect/>
          </a:stretch>
        </p:blipFill>
        <p:spPr>
          <a:xfrm>
            <a:off x="8508027" y="3817179"/>
            <a:ext cx="2600327" cy="17621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214">
                                            <p:txEl>
                                              <p:pRg st="2" end="2"/>
                                            </p:txEl>
                                          </p:spTgt>
                                        </p:tgtEl>
                                        <p:attrNameLst>
                                          <p:attrName>style.visibility</p:attrName>
                                        </p:attrNameLst>
                                      </p:cBhvr>
                                      <p:to>
                                        <p:strVal val="visible"/>
                                      </p:to>
                                    </p:set>
                                    <p:anim calcmode="lin" valueType="num">
                                      <p:cBhvr>
                                        <p:cTn id="13" dur="500" fill="hold"/>
                                        <p:tgtEl>
                                          <p:spTgt spid="21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214">
                                            <p:txEl>
                                              <p:pRg st="3" end="3"/>
                                            </p:txEl>
                                          </p:spTgt>
                                        </p:tgtEl>
                                        <p:attrNameLst>
                                          <p:attrName>style.visibility</p:attrName>
                                        </p:attrNameLst>
                                      </p:cBhvr>
                                      <p:to>
                                        <p:strVal val="visible"/>
                                      </p:to>
                                    </p:set>
                                    <p:anim calcmode="lin" valueType="num">
                                      <p:cBhvr>
                                        <p:cTn id="19" dur="500" fill="hold"/>
                                        <p:tgtEl>
                                          <p:spTgt spid="214">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advAuto="0"/>
      <p:bldP spid="214"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677333" y="609600"/>
            <a:ext cx="8596670" cy="1320800"/>
          </a:xfrm>
          <a:prstGeom prst="rect">
            <a:avLst/>
          </a:prstGeom>
        </p:spPr>
        <p:txBody>
          <a:bodyPr/>
          <a:lstStyle>
            <a:lvl1pPr>
              <a:defRPr sz="3000"/>
            </a:lvl1pPr>
          </a:lstStyle>
          <a:p>
            <a:pPr lvl="0">
              <a:defRPr sz="1800">
                <a:solidFill>
                  <a:srgbClr val="000000"/>
                </a:solidFill>
              </a:defRPr>
            </a:pPr>
            <a:r>
              <a:rPr sz="3000">
                <a:solidFill>
                  <a:srgbClr val="90C226"/>
                </a:solidFill>
              </a:rPr>
              <a:t>Akran Zorbalığı İle İlgili Gerçekler</a:t>
            </a:r>
          </a:p>
        </p:txBody>
      </p:sp>
      <p:sp>
        <p:nvSpPr>
          <p:cNvPr id="218" name="Shape 218"/>
          <p:cNvSpPr>
            <a:spLocks noGrp="1"/>
          </p:cNvSpPr>
          <p:nvPr>
            <p:ph type="body" idx="1"/>
          </p:nvPr>
        </p:nvSpPr>
        <p:spPr>
          <a:xfrm>
            <a:off x="677334" y="2160589"/>
            <a:ext cx="4184035" cy="3880773"/>
          </a:xfrm>
          <a:prstGeom prst="rect">
            <a:avLst/>
          </a:prstGeom>
        </p:spPr>
        <p:txBody>
          <a:bodyPr/>
          <a:lstStyle>
            <a:lvl1pPr marL="0" indent="0">
              <a:spcBef>
                <a:spcPts val="0"/>
              </a:spcBef>
              <a:buFontTx/>
              <a:buChar char="•"/>
              <a:defRPr sz="2400"/>
            </a:lvl1pPr>
          </a:lstStyle>
          <a:p>
            <a:pPr lvl="0">
              <a:defRPr sz="1800">
                <a:solidFill>
                  <a:srgbClr val="000000"/>
                </a:solidFill>
              </a:defRPr>
            </a:pPr>
            <a:r>
              <a:rPr sz="2400">
                <a:solidFill>
                  <a:srgbClr val="404040"/>
                </a:solidFill>
              </a:rPr>
              <a:t>Akran zorbalığı gösteren öğrenciler, sevgi ve güven eksikliği hisseden ve özgüvenleri düşük olan gençlerdir.</a:t>
            </a:r>
          </a:p>
        </p:txBody>
      </p:sp>
      <p:sp>
        <p:nvSpPr>
          <p:cNvPr id="219" name="Shape 219"/>
          <p:cNvSpPr/>
          <p:nvPr/>
        </p:nvSpPr>
        <p:spPr>
          <a:xfrm>
            <a:off x="5089969" y="2160589"/>
            <a:ext cx="4184037" cy="38807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defTabSz="457200"/>
            <a:r>
              <a:rPr sz="2400">
                <a:solidFill>
                  <a:srgbClr val="404040"/>
                </a:solidFill>
                <a:latin typeface="Trebuchet MS"/>
                <a:ea typeface="Trebuchet MS"/>
                <a:cs typeface="Trebuchet MS"/>
                <a:sym typeface="Trebuchet MS"/>
              </a:rPr>
              <a:t>Doğrusu:</a:t>
            </a:r>
            <a:endParaRPr>
              <a:solidFill>
                <a:srgbClr val="404040"/>
              </a:solidFill>
              <a:latin typeface="Trebuchet MS"/>
              <a:ea typeface="Trebuchet MS"/>
              <a:cs typeface="Trebuchet MS"/>
              <a:sym typeface="Trebuchet MS"/>
            </a:endParaRPr>
          </a:p>
          <a:p>
            <a:pPr lvl="0" defTabSz="457200"/>
            <a:r>
              <a:rPr sz="2400">
                <a:solidFill>
                  <a:srgbClr val="404040"/>
                </a:solidFill>
                <a:latin typeface="Trebuchet MS"/>
                <a:ea typeface="Trebuchet MS"/>
                <a:cs typeface="Trebuchet MS"/>
                <a:sym typeface="Trebuchet MS"/>
              </a:rPr>
              <a:t>Pek çok istismarcının kendine güveni normal düzeydedir. Saldırgan tavır sergilerler, empati kurmada güçlük yaşarlar.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8">
                                            <p:bg/>
                                          </p:spTgt>
                                        </p:tgtEl>
                                        <p:attrNameLst>
                                          <p:attrName>style.visibility</p:attrName>
                                        </p:attrNameLst>
                                      </p:cBhvr>
                                      <p:to>
                                        <p:strVal val="visible"/>
                                      </p:to>
                                    </p:set>
                                    <p:anim calcmode="lin" valueType="num">
                                      <p:cBhvr>
                                        <p:cTn id="7" dur="500" fill="hold"/>
                                        <p:tgtEl>
                                          <p:spTgt spid="218">
                                            <p:bg/>
                                          </p:spTgt>
                                        </p:tgtEl>
                                        <p:attrNameLst>
                                          <p:attrName>ppt_x</p:attrName>
                                        </p:attrNameLst>
                                      </p:cBhvr>
                                      <p:tavLst>
                                        <p:tav tm="0">
                                          <p:val>
                                            <p:strVal val="#ppt_x"/>
                                          </p:val>
                                        </p:tav>
                                        <p:tav tm="100000">
                                          <p:val>
                                            <p:strVal val="#ppt_x"/>
                                          </p:val>
                                        </p:tav>
                                      </p:tavLst>
                                    </p:anim>
                                    <p:anim calcmode="lin" valueType="num">
                                      <p:cBhvr>
                                        <p:cTn id="8" dur="500" fill="hold"/>
                                        <p:tgtEl>
                                          <p:spTgt spid="21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p:stCondLst>
                                    <p:cond delay="0"/>
                                  </p:stCondLst>
                                  <p:iterate>
                                    <p:tmAbs val="0"/>
                                  </p:iterate>
                                  <p:childTnLst>
                                    <p:set>
                                      <p:cBhvr>
                                        <p:cTn id="10" fill="hold"/>
                                        <p:tgtEl>
                                          <p:spTgt spid="218">
                                            <p:txEl>
                                              <p:pRg st="0" end="0"/>
                                            </p:txEl>
                                          </p:spTgt>
                                        </p:tgtEl>
                                        <p:attrNameLst>
                                          <p:attrName>style.visibility</p:attrName>
                                        </p:attrNameLst>
                                      </p:cBhvr>
                                      <p:to>
                                        <p:strVal val="visible"/>
                                      </p:to>
                                    </p:set>
                                    <p:anim calcmode="lin" valueType="num">
                                      <p:cBhvr>
                                        <p:cTn id="11" dur="500" fill="hold"/>
                                        <p:tgtEl>
                                          <p:spTgt spid="21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219">
                                            <p:bg/>
                                          </p:spTgt>
                                        </p:tgtEl>
                                        <p:attrNameLst>
                                          <p:attrName>style.visibility</p:attrName>
                                        </p:attrNameLst>
                                      </p:cBhvr>
                                      <p:to>
                                        <p:strVal val="visible"/>
                                      </p:to>
                                    </p:set>
                                    <p:anim calcmode="lin" valueType="num">
                                      <p:cBhvr>
                                        <p:cTn id="17" dur="500" fill="hold"/>
                                        <p:tgtEl>
                                          <p:spTgt spid="219">
                                            <p:bg/>
                                          </p:spTgt>
                                        </p:tgtEl>
                                        <p:attrNameLst>
                                          <p:attrName>ppt_x</p:attrName>
                                        </p:attrNameLst>
                                      </p:cBhvr>
                                      <p:tavLst>
                                        <p:tav tm="0">
                                          <p:val>
                                            <p:strVal val="#ppt_x"/>
                                          </p:val>
                                        </p:tav>
                                        <p:tav tm="100000">
                                          <p:val>
                                            <p:strVal val="#ppt_x"/>
                                          </p:val>
                                        </p:tav>
                                      </p:tavLst>
                                    </p:anim>
                                    <p:anim calcmode="lin" valueType="num">
                                      <p:cBhvr>
                                        <p:cTn id="18" dur="500" fill="hold"/>
                                        <p:tgtEl>
                                          <p:spTgt spid="21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p:stCondLst>
                                    <p:cond delay="0"/>
                                  </p:stCondLst>
                                  <p:iterate>
                                    <p:tmAbs val="0"/>
                                  </p:iterate>
                                  <p:childTnLst>
                                    <p:set>
                                      <p:cBhvr>
                                        <p:cTn id="20" fill="hold"/>
                                        <p:tgtEl>
                                          <p:spTgt spid="219">
                                            <p:txEl>
                                              <p:pRg st="0" end="0"/>
                                            </p:txEl>
                                          </p:spTgt>
                                        </p:tgtEl>
                                        <p:attrNameLst>
                                          <p:attrName>style.visibility</p:attrName>
                                        </p:attrNameLst>
                                      </p:cBhvr>
                                      <p:to>
                                        <p:strVal val="visible"/>
                                      </p:to>
                                    </p:set>
                                    <p:anim calcmode="lin" valueType="num">
                                      <p:cBhvr>
                                        <p:cTn id="21" dur="500" fill="hold"/>
                                        <p:tgtEl>
                                          <p:spTgt spid="219">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p:tmAbs val="0"/>
                                  </p:iterate>
                                  <p:childTnLst>
                                    <p:set>
                                      <p:cBhvr>
                                        <p:cTn id="26" fill="hold"/>
                                        <p:tgtEl>
                                          <p:spTgt spid="219">
                                            <p:txEl>
                                              <p:pRg st="1" end="1"/>
                                            </p:txEl>
                                          </p:spTgt>
                                        </p:tgtEl>
                                        <p:attrNameLst>
                                          <p:attrName>style.visibility</p:attrName>
                                        </p:attrNameLst>
                                      </p:cBhvr>
                                      <p:to>
                                        <p:strVal val="visible"/>
                                      </p:to>
                                    </p:set>
                                    <p:anim calcmode="lin" valueType="num">
                                      <p:cBhvr>
                                        <p:cTn id="27" dur="500" fill="hold"/>
                                        <p:tgtEl>
                                          <p:spTgt spid="219">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p" animBg="1" advAuto="0"/>
      <p:bldP spid="219"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677333" y="609600"/>
            <a:ext cx="8596670" cy="1320800"/>
          </a:xfrm>
          <a:prstGeom prst="rect">
            <a:avLst/>
          </a:prstGeom>
        </p:spPr>
        <p:txBody>
          <a:bodyPr/>
          <a:lstStyle>
            <a:lvl1pPr>
              <a:defRPr sz="3000"/>
            </a:lvl1pPr>
          </a:lstStyle>
          <a:p>
            <a:pPr lvl="0">
              <a:defRPr sz="1800">
                <a:solidFill>
                  <a:srgbClr val="000000"/>
                </a:solidFill>
              </a:defRPr>
            </a:pPr>
            <a:r>
              <a:rPr sz="3000">
                <a:solidFill>
                  <a:srgbClr val="90C226"/>
                </a:solidFill>
              </a:rPr>
              <a:t>Akran Zorbalığı İle İlgili Gerçekler</a:t>
            </a:r>
          </a:p>
        </p:txBody>
      </p:sp>
      <p:sp>
        <p:nvSpPr>
          <p:cNvPr id="222" name="Shape 222"/>
          <p:cNvSpPr>
            <a:spLocks noGrp="1"/>
          </p:cNvSpPr>
          <p:nvPr>
            <p:ph type="body" idx="1"/>
          </p:nvPr>
        </p:nvSpPr>
        <p:spPr>
          <a:xfrm>
            <a:off x="677334" y="2160589"/>
            <a:ext cx="4184035" cy="3880773"/>
          </a:xfrm>
          <a:prstGeom prst="rect">
            <a:avLst/>
          </a:prstGeom>
        </p:spPr>
        <p:txBody>
          <a:bodyPr/>
          <a:lstStyle>
            <a:lvl1pPr marL="0" indent="0">
              <a:lnSpc>
                <a:spcPct val="90000"/>
              </a:lnSpc>
              <a:spcBef>
                <a:spcPts val="0"/>
              </a:spcBef>
              <a:buFontTx/>
              <a:buChar char="•"/>
              <a:defRPr sz="2200"/>
            </a:lvl1pPr>
          </a:lstStyle>
          <a:p>
            <a:pPr lvl="0">
              <a:defRPr sz="1800">
                <a:solidFill>
                  <a:srgbClr val="000000"/>
                </a:solidFill>
              </a:defRPr>
            </a:pPr>
            <a:r>
              <a:rPr sz="2200">
                <a:solidFill>
                  <a:srgbClr val="404040"/>
                </a:solidFill>
              </a:rPr>
              <a:t>Akran zorbalığına uğrayanlar kendilerini savunmayı ve söz konusu durumun üstesinden gelmeyi öğrenirlerse sorun ortadan kalkar. </a:t>
            </a:r>
          </a:p>
        </p:txBody>
      </p:sp>
      <p:sp>
        <p:nvSpPr>
          <p:cNvPr id="223" name="Shape 223"/>
          <p:cNvSpPr/>
          <p:nvPr/>
        </p:nvSpPr>
        <p:spPr>
          <a:xfrm>
            <a:off x="5089969" y="2160589"/>
            <a:ext cx="4184037" cy="38807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defTabSz="457200">
              <a:lnSpc>
                <a:spcPct val="90000"/>
              </a:lnSpc>
            </a:pPr>
            <a:r>
              <a:rPr sz="2200">
                <a:solidFill>
                  <a:srgbClr val="404040"/>
                </a:solidFill>
                <a:latin typeface="Trebuchet MS"/>
                <a:ea typeface="Trebuchet MS"/>
                <a:cs typeface="Trebuchet MS"/>
                <a:sym typeface="Trebuchet MS"/>
              </a:rPr>
              <a:t>Doğrusu:</a:t>
            </a:r>
            <a:endParaRPr sz="1600">
              <a:solidFill>
                <a:srgbClr val="404040"/>
              </a:solidFill>
              <a:latin typeface="Trebuchet MS"/>
              <a:ea typeface="Trebuchet MS"/>
              <a:cs typeface="Trebuchet MS"/>
              <a:sym typeface="Trebuchet MS"/>
            </a:endParaRPr>
          </a:p>
          <a:p>
            <a:pPr marL="576261" lvl="0" indent="-576261" defTabSz="457200">
              <a:lnSpc>
                <a:spcPct val="9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Akran  zorbalığına uğrayanlar genellikle uygulayanlardan daha küçük ve fiziksel olarak zayıftır. Genellikle destekleyici ve koruyucu arkadaşlık ilişkileri geliştirebilme becerisinden yoksundurlar. Söz konusu durumla kendi başlarına başa çıkamazlar.</a:t>
            </a:r>
          </a:p>
        </p:txBody>
      </p:sp>
      <p:pic>
        <p:nvPicPr>
          <p:cNvPr id="224" name="image18.png"/>
          <p:cNvPicPr/>
          <p:nvPr/>
        </p:nvPicPr>
        <p:blipFill>
          <a:blip r:embed="rId2" cstate="print">
            <a:extLst/>
          </a:blip>
          <a:stretch>
            <a:fillRect/>
          </a:stretch>
        </p:blipFill>
        <p:spPr>
          <a:xfrm>
            <a:off x="1189723" y="4100974"/>
            <a:ext cx="2523965" cy="181067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677333" y="609600"/>
            <a:ext cx="8596670" cy="1320800"/>
          </a:xfrm>
          <a:prstGeom prst="rect">
            <a:avLst/>
          </a:prstGeom>
        </p:spPr>
        <p:txBody>
          <a:bodyPr/>
          <a:lstStyle>
            <a:lvl1pPr>
              <a:defRPr sz="2700"/>
            </a:lvl1pPr>
          </a:lstStyle>
          <a:p>
            <a:pPr lvl="0">
              <a:defRPr sz="1800">
                <a:solidFill>
                  <a:srgbClr val="000000"/>
                </a:solidFill>
              </a:defRPr>
            </a:pPr>
            <a:r>
              <a:rPr sz="2700">
                <a:solidFill>
                  <a:srgbClr val="90C226"/>
                </a:solidFill>
              </a:rPr>
              <a:t>Akran Zorbalığı İle İlgili Gerçekler</a:t>
            </a:r>
          </a:p>
        </p:txBody>
      </p:sp>
      <p:sp>
        <p:nvSpPr>
          <p:cNvPr id="227" name="Shape 227"/>
          <p:cNvSpPr>
            <a:spLocks noGrp="1"/>
          </p:cNvSpPr>
          <p:nvPr>
            <p:ph type="body" idx="1"/>
          </p:nvPr>
        </p:nvSpPr>
        <p:spPr>
          <a:xfrm>
            <a:off x="677334" y="1595390"/>
            <a:ext cx="4184035" cy="3880774"/>
          </a:xfrm>
          <a:prstGeom prst="rect">
            <a:avLst/>
          </a:prstGeom>
        </p:spPr>
        <p:txBody>
          <a:bodyPr/>
          <a:lstStyle>
            <a:lvl1pPr marL="0" indent="0">
              <a:spcBef>
                <a:spcPts val="0"/>
              </a:spcBef>
              <a:buFontTx/>
              <a:buChar char="•"/>
              <a:defRPr sz="2400"/>
            </a:lvl1pPr>
          </a:lstStyle>
          <a:p>
            <a:pPr lvl="0">
              <a:defRPr sz="1800">
                <a:solidFill>
                  <a:srgbClr val="000000"/>
                </a:solidFill>
              </a:defRPr>
            </a:pPr>
            <a:r>
              <a:rPr sz="2400">
                <a:solidFill>
                  <a:srgbClr val="404040"/>
                </a:solidFill>
              </a:rPr>
              <a:t>Akran  zorbalığı davranışı gösteren öğrenciler çevrelerinden ilgi beklerler. Onları görmezden gelirsek  zorbalık kendiliğinden durur.</a:t>
            </a:r>
          </a:p>
        </p:txBody>
      </p:sp>
      <p:sp>
        <p:nvSpPr>
          <p:cNvPr id="228" name="Shape 228"/>
          <p:cNvSpPr/>
          <p:nvPr/>
        </p:nvSpPr>
        <p:spPr>
          <a:xfrm>
            <a:off x="5221122" y="1762893"/>
            <a:ext cx="4184035" cy="38807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defTabSz="457200"/>
            <a:r>
              <a:rPr sz="2400">
                <a:solidFill>
                  <a:srgbClr val="404040"/>
                </a:solidFill>
                <a:latin typeface="Trebuchet MS"/>
                <a:ea typeface="Trebuchet MS"/>
                <a:cs typeface="Trebuchet MS"/>
                <a:sym typeface="Trebuchet MS"/>
              </a:rPr>
              <a:t>Doğrusu:</a:t>
            </a:r>
            <a:endParaRPr>
              <a:solidFill>
                <a:srgbClr val="404040"/>
              </a:solidFill>
              <a:latin typeface="Trebuchet MS"/>
              <a:ea typeface="Trebuchet MS"/>
              <a:cs typeface="Trebuchet MS"/>
              <a:sym typeface="Trebuchet MS"/>
            </a:endParaRPr>
          </a:p>
          <a:p>
            <a:pPr lvl="0" defTabSz="457200"/>
            <a:r>
              <a:rPr sz="2400">
                <a:solidFill>
                  <a:srgbClr val="404040"/>
                </a:solidFill>
                <a:latin typeface="Trebuchet MS"/>
                <a:ea typeface="Trebuchet MS"/>
                <a:cs typeface="Trebuchet MS"/>
                <a:sym typeface="Trebuchet MS"/>
              </a:rPr>
              <a:t>Akran  zorbalığı davranışı gösteren öğrenci kontrol peşindedir. Göz ardı edildiğinde nadiren durur. Yetişkinler tarafından tespit edilmediği sürece istismar şiddeti giderek artar.</a:t>
            </a:r>
          </a:p>
        </p:txBody>
      </p:sp>
      <p:pic>
        <p:nvPicPr>
          <p:cNvPr id="229" name="image19.png"/>
          <p:cNvPicPr/>
          <p:nvPr/>
        </p:nvPicPr>
        <p:blipFill>
          <a:blip r:embed="rId2" cstate="print">
            <a:extLst/>
          </a:blip>
          <a:stretch>
            <a:fillRect/>
          </a:stretch>
        </p:blipFill>
        <p:spPr>
          <a:xfrm>
            <a:off x="1201001" y="3754465"/>
            <a:ext cx="2879681" cy="286868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Bireysel Nedenler</a:t>
            </a:r>
          </a:p>
        </p:txBody>
      </p:sp>
      <p:sp>
        <p:nvSpPr>
          <p:cNvPr id="191" name="Shape 191"/>
          <p:cNvSpPr>
            <a:spLocks noGrp="1"/>
          </p:cNvSpPr>
          <p:nvPr>
            <p:ph type="body" idx="1"/>
          </p:nvPr>
        </p:nvSpPr>
        <p:spPr>
          <a:xfrm>
            <a:off x="677333" y="2160589"/>
            <a:ext cx="8596670" cy="3880773"/>
          </a:xfrm>
          <a:prstGeom prst="rect">
            <a:avLst/>
          </a:prstGeom>
        </p:spPr>
        <p:txBody>
          <a:bodyPr/>
          <a:lstStyle/>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Genetik Faktörler</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Güdüler ve Kişisel İhtiyaçlar</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Fiziksel Güç</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Saldırgan Davranış Kalıpları</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Antisosyal Davranış Kalıpları</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Benlik Algısı</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Zorbalığa Tepki Stili</a:t>
            </a:r>
            <a:endParaRPr sz="2200">
              <a:latin typeface="Comic Sans MS"/>
              <a:ea typeface="Comic Sans MS"/>
              <a:cs typeface="Comic Sans MS"/>
              <a:sym typeface="Comic Sans MS"/>
            </a:endParaRPr>
          </a:p>
          <a:p>
            <a:pPr marL="225479" lvl="0" indent="-225479" defTabSz="420623">
              <a:lnSpc>
                <a:spcPct val="90000"/>
              </a:lnSpc>
              <a:spcBef>
                <a:spcPts val="1100"/>
              </a:spcBef>
              <a:buClr>
                <a:srgbClr val="404040"/>
              </a:buClr>
              <a:buSzPct val="100000"/>
              <a:buFont typeface="Comic Sans MS"/>
              <a:buChar char="•"/>
              <a:defRPr>
                <a:solidFill>
                  <a:srgbClr val="000000"/>
                </a:solidFill>
              </a:defRPr>
            </a:pPr>
            <a:r>
              <a:rPr sz="2200">
                <a:solidFill>
                  <a:srgbClr val="404040"/>
                </a:solidFill>
                <a:latin typeface="Comic Sans MS"/>
                <a:ea typeface="Comic Sans MS"/>
                <a:cs typeface="Comic Sans MS"/>
                <a:sym typeface="Comic Sans MS"/>
              </a:rPr>
              <a:t>Akran Kabulü</a:t>
            </a:r>
          </a:p>
        </p:txBody>
      </p:sp>
      <p:pic>
        <p:nvPicPr>
          <p:cNvPr id="192" name="image13.png"/>
          <p:cNvPicPr/>
          <p:nvPr/>
        </p:nvPicPr>
        <p:blipFill>
          <a:blip r:embed="rId2" cstate="print">
            <a:extLst/>
          </a:blip>
          <a:stretch>
            <a:fillRect/>
          </a:stretch>
        </p:blipFill>
        <p:spPr>
          <a:xfrm>
            <a:off x="6603668" y="1329897"/>
            <a:ext cx="4758332" cy="29282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Ailesel-Çevresel Nedenler</a:t>
            </a:r>
          </a:p>
        </p:txBody>
      </p:sp>
      <p:sp>
        <p:nvSpPr>
          <p:cNvPr id="195" name="Shape 195"/>
          <p:cNvSpPr>
            <a:spLocks noGrp="1"/>
          </p:cNvSpPr>
          <p:nvPr>
            <p:ph type="body" idx="1"/>
          </p:nvPr>
        </p:nvSpPr>
        <p:spPr>
          <a:xfrm>
            <a:off x="677333" y="2160589"/>
            <a:ext cx="8596670" cy="3880773"/>
          </a:xfrm>
          <a:prstGeom prst="rect">
            <a:avLst/>
          </a:prstGeom>
        </p:spPr>
        <p:txBody>
          <a:bodyPr/>
          <a:lstStyle/>
          <a:p>
            <a:pPr marL="356490" lvl="0" indent="-356490">
              <a:spcBef>
                <a:spcPts val="1200"/>
              </a:spcBef>
              <a:buClr>
                <a:srgbClr val="404040"/>
              </a:buClr>
              <a:buSzPct val="100000"/>
              <a:buFont typeface="Comic Sans MS"/>
              <a:buChar char="•"/>
              <a:defRPr>
                <a:solidFill>
                  <a:srgbClr val="000000"/>
                </a:solidFill>
              </a:defRPr>
            </a:pPr>
            <a:r>
              <a:rPr sz="2400">
                <a:solidFill>
                  <a:srgbClr val="404040"/>
                </a:solidFill>
                <a:latin typeface="Comic Sans MS"/>
                <a:ea typeface="Comic Sans MS"/>
                <a:cs typeface="Comic Sans MS"/>
                <a:sym typeface="Comic Sans MS"/>
              </a:rPr>
              <a:t>Aile Tutumları</a:t>
            </a:r>
            <a:endParaRPr sz="2400">
              <a:latin typeface="Comic Sans MS"/>
              <a:ea typeface="Comic Sans MS"/>
              <a:cs typeface="Comic Sans MS"/>
              <a:sym typeface="Comic Sans MS"/>
            </a:endParaRPr>
          </a:p>
          <a:p>
            <a:pPr marL="356490" lvl="0" indent="-356490">
              <a:spcBef>
                <a:spcPts val="1200"/>
              </a:spcBef>
              <a:buClr>
                <a:srgbClr val="404040"/>
              </a:buClr>
              <a:buSzPct val="100000"/>
              <a:buFont typeface="Comic Sans MS"/>
              <a:buChar char="•"/>
              <a:defRPr>
                <a:solidFill>
                  <a:srgbClr val="000000"/>
                </a:solidFill>
              </a:defRPr>
            </a:pPr>
            <a:r>
              <a:rPr sz="2400">
                <a:solidFill>
                  <a:srgbClr val="404040"/>
                </a:solidFill>
                <a:latin typeface="Comic Sans MS"/>
                <a:ea typeface="Comic Sans MS"/>
                <a:cs typeface="Comic Sans MS"/>
                <a:sym typeface="Comic Sans MS"/>
              </a:rPr>
              <a:t>Zorba/Mağdur Sorununda Okulun Rolü</a:t>
            </a:r>
            <a:endParaRPr sz="2400">
              <a:latin typeface="Comic Sans MS"/>
              <a:ea typeface="Comic Sans MS"/>
              <a:cs typeface="Comic Sans MS"/>
              <a:sym typeface="Comic Sans MS"/>
            </a:endParaRPr>
          </a:p>
          <a:p>
            <a:pPr marL="356490" lvl="0" indent="-356490">
              <a:spcBef>
                <a:spcPts val="1200"/>
              </a:spcBef>
              <a:buClr>
                <a:srgbClr val="404040"/>
              </a:buClr>
              <a:buSzPct val="100000"/>
              <a:buFont typeface="Comic Sans MS"/>
              <a:buChar char="•"/>
              <a:defRPr>
                <a:solidFill>
                  <a:srgbClr val="000000"/>
                </a:solidFill>
              </a:defRPr>
            </a:pPr>
            <a:r>
              <a:rPr sz="2400">
                <a:solidFill>
                  <a:srgbClr val="404040"/>
                </a:solidFill>
                <a:latin typeface="Comic Sans MS"/>
                <a:ea typeface="Comic Sans MS"/>
                <a:cs typeface="Comic Sans MS"/>
                <a:sym typeface="Comic Sans MS"/>
              </a:rPr>
              <a:t>Medyanın Çocuklarda Saldırganlık Üzerindeki Etkileri</a:t>
            </a:r>
            <a:endParaRPr sz="2400">
              <a:latin typeface="Comic Sans MS"/>
              <a:ea typeface="Comic Sans MS"/>
              <a:cs typeface="Comic Sans MS"/>
              <a:sym typeface="Comic Sans MS"/>
            </a:endParaRPr>
          </a:p>
          <a:p>
            <a:pPr marL="356490" lvl="0" indent="-356490">
              <a:spcBef>
                <a:spcPts val="1200"/>
              </a:spcBef>
              <a:buClr>
                <a:srgbClr val="404040"/>
              </a:buClr>
              <a:buSzPct val="100000"/>
              <a:buFont typeface="Comic Sans MS"/>
              <a:buChar char="•"/>
              <a:defRPr>
                <a:solidFill>
                  <a:srgbClr val="000000"/>
                </a:solidFill>
              </a:defRPr>
            </a:pPr>
            <a:r>
              <a:rPr sz="2400">
                <a:solidFill>
                  <a:srgbClr val="404040"/>
                </a:solidFill>
                <a:latin typeface="Comic Sans MS"/>
                <a:ea typeface="Comic Sans MS"/>
                <a:cs typeface="Comic Sans MS"/>
                <a:sym typeface="Comic Sans MS"/>
              </a:rPr>
              <a:t>Kültürel Etkiler</a:t>
            </a:r>
            <a:endParaRPr sz="2400">
              <a:latin typeface="Comic Sans MS"/>
              <a:ea typeface="Comic Sans MS"/>
              <a:cs typeface="Comic Sans MS"/>
              <a:sym typeface="Comic Sans MS"/>
            </a:endParaRPr>
          </a:p>
          <a:p>
            <a:pPr marL="356490" lvl="0" indent="-356490">
              <a:spcBef>
                <a:spcPts val="1200"/>
              </a:spcBef>
              <a:buClr>
                <a:srgbClr val="404040"/>
              </a:buClr>
              <a:buSzPct val="100000"/>
              <a:buFont typeface="Comic Sans MS"/>
              <a:buChar char="•"/>
              <a:defRPr>
                <a:solidFill>
                  <a:srgbClr val="000000"/>
                </a:solidFill>
              </a:defRPr>
            </a:pPr>
            <a:r>
              <a:rPr sz="2400">
                <a:solidFill>
                  <a:srgbClr val="404040"/>
                </a:solidFill>
                <a:latin typeface="Comic Sans MS"/>
                <a:ea typeface="Comic Sans MS"/>
                <a:cs typeface="Comic Sans MS"/>
                <a:sym typeface="Comic Sans MS"/>
              </a:rPr>
              <a:t>Zorba-mağdur ilişkileri</a:t>
            </a:r>
          </a:p>
        </p:txBody>
      </p:sp>
      <p:pic>
        <p:nvPicPr>
          <p:cNvPr id="196" name="image14.png"/>
          <p:cNvPicPr/>
          <p:nvPr/>
        </p:nvPicPr>
        <p:blipFill>
          <a:blip r:embed="rId2" cstate="print">
            <a:extLst/>
          </a:blip>
          <a:stretch>
            <a:fillRect/>
          </a:stretch>
        </p:blipFill>
        <p:spPr>
          <a:xfrm>
            <a:off x="7997303" y="906437"/>
            <a:ext cx="2857502" cy="15240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Okula Ait Nedenler</a:t>
            </a:r>
          </a:p>
        </p:txBody>
      </p:sp>
      <p:sp>
        <p:nvSpPr>
          <p:cNvPr id="199" name="Shape 199"/>
          <p:cNvSpPr>
            <a:spLocks noGrp="1"/>
          </p:cNvSpPr>
          <p:nvPr>
            <p:ph type="body" idx="1"/>
          </p:nvPr>
        </p:nvSpPr>
        <p:spPr>
          <a:xfrm>
            <a:off x="677333" y="2160589"/>
            <a:ext cx="8596670" cy="3880773"/>
          </a:xfrm>
          <a:prstGeom prst="rect">
            <a:avLst/>
          </a:prstGeom>
        </p:spPr>
        <p:txBody>
          <a:bodyPr/>
          <a:lstStyle/>
          <a:p>
            <a:pPr marL="829733" lvl="0" indent="-829733">
              <a:defRPr>
                <a:solidFill>
                  <a:srgbClr val="000000"/>
                </a:solidFill>
              </a:defRPr>
            </a:pPr>
            <a:r>
              <a:rPr sz="2800">
                <a:solidFill>
                  <a:srgbClr val="404040"/>
                </a:solidFill>
                <a:latin typeface="Comic Sans MS"/>
                <a:ea typeface="Comic Sans MS"/>
                <a:cs typeface="Comic Sans MS"/>
                <a:sym typeface="Comic Sans MS"/>
              </a:rPr>
              <a:t>Okulun kendine has kişiler arası ilişki özellikleri</a:t>
            </a:r>
            <a:endParaRPr sz="2800">
              <a:latin typeface="Comic Sans MS"/>
              <a:ea typeface="Comic Sans MS"/>
              <a:cs typeface="Comic Sans MS"/>
              <a:sym typeface="Comic Sans MS"/>
            </a:endParaRPr>
          </a:p>
          <a:p>
            <a:pPr marL="829733" lvl="0" indent="-829733">
              <a:defRPr>
                <a:solidFill>
                  <a:srgbClr val="000000"/>
                </a:solidFill>
              </a:defRPr>
            </a:pPr>
            <a:r>
              <a:rPr sz="2800">
                <a:solidFill>
                  <a:srgbClr val="404040"/>
                </a:solidFill>
                <a:latin typeface="Comic Sans MS"/>
                <a:ea typeface="Comic Sans MS"/>
                <a:cs typeface="Comic Sans MS"/>
                <a:sym typeface="Comic Sans MS"/>
              </a:rPr>
              <a:t>Eğitim iklimi</a:t>
            </a:r>
            <a:endParaRPr sz="2800">
              <a:latin typeface="Comic Sans MS"/>
              <a:ea typeface="Comic Sans MS"/>
              <a:cs typeface="Comic Sans MS"/>
              <a:sym typeface="Comic Sans MS"/>
            </a:endParaRPr>
          </a:p>
          <a:p>
            <a:pPr marL="829733" lvl="0" indent="-829733">
              <a:defRPr>
                <a:solidFill>
                  <a:srgbClr val="000000"/>
                </a:solidFill>
              </a:defRPr>
            </a:pPr>
            <a:r>
              <a:rPr sz="2800">
                <a:solidFill>
                  <a:srgbClr val="404040"/>
                </a:solidFill>
                <a:latin typeface="Comic Sans MS"/>
                <a:ea typeface="Comic Sans MS"/>
                <a:cs typeface="Comic Sans MS"/>
                <a:sym typeface="Comic Sans MS"/>
              </a:rPr>
              <a:t>Okulun zorbalığa yönelik politikası</a:t>
            </a:r>
          </a:p>
        </p:txBody>
      </p:sp>
      <p:pic>
        <p:nvPicPr>
          <p:cNvPr id="200" name="image15.png"/>
          <p:cNvPicPr/>
          <p:nvPr/>
        </p:nvPicPr>
        <p:blipFill>
          <a:blip r:embed="rId3" cstate="print">
            <a:extLst/>
          </a:blip>
          <a:stretch>
            <a:fillRect/>
          </a:stretch>
        </p:blipFill>
        <p:spPr>
          <a:xfrm>
            <a:off x="7257304" y="3817534"/>
            <a:ext cx="4033397" cy="210099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677333" y="385169"/>
            <a:ext cx="8596670" cy="1320803"/>
          </a:xfrm>
          <a:prstGeom prst="rect">
            <a:avLst/>
          </a:prstGeom>
        </p:spPr>
        <p:txBody>
          <a:bodyPr/>
          <a:lstStyle>
            <a:lvl1pPr>
              <a:defRPr sz="2700">
                <a:solidFill>
                  <a:srgbClr val="54A021"/>
                </a:solidFill>
              </a:defRPr>
            </a:lvl1pPr>
          </a:lstStyle>
          <a:p>
            <a:pPr lvl="0">
              <a:defRPr sz="1800">
                <a:solidFill>
                  <a:srgbClr val="000000"/>
                </a:solidFill>
              </a:defRPr>
            </a:pPr>
            <a:r>
              <a:rPr sz="2700">
                <a:solidFill>
                  <a:srgbClr val="54A021"/>
                </a:solidFill>
              </a:rPr>
              <a:t>ZORBALIK DAVRANIŞININ SONUÇLARI</a:t>
            </a:r>
          </a:p>
        </p:txBody>
      </p:sp>
      <p:sp>
        <p:nvSpPr>
          <p:cNvPr id="232" name="Shape 232"/>
          <p:cNvSpPr>
            <a:spLocks noGrp="1"/>
          </p:cNvSpPr>
          <p:nvPr>
            <p:ph type="body" idx="1"/>
          </p:nvPr>
        </p:nvSpPr>
        <p:spPr>
          <a:xfrm>
            <a:off x="677333" y="1705971"/>
            <a:ext cx="8596670" cy="4335394"/>
          </a:xfrm>
          <a:prstGeom prst="rect">
            <a:avLst/>
          </a:prstGeom>
        </p:spPr>
        <p:txBody>
          <a:bodyPr/>
          <a:lstStyle/>
          <a:p>
            <a:pPr lvl="0">
              <a:spcBef>
                <a:spcPts val="500"/>
              </a:spcBef>
              <a:buSzTx/>
              <a:buNone/>
              <a:defRPr>
                <a:solidFill>
                  <a:srgbClr val="000000"/>
                </a:solidFill>
              </a:defRPr>
            </a:pPr>
            <a:r>
              <a:rPr sz="2400">
                <a:solidFill>
                  <a:srgbClr val="0070C0"/>
                </a:solidFill>
                <a:latin typeface="Comic Sans MS Bold"/>
                <a:ea typeface="Comic Sans MS Bold"/>
                <a:cs typeface="Comic Sans MS Bold"/>
                <a:sym typeface="Comic Sans MS Bold"/>
              </a:rPr>
              <a:t>Davranışa maruz kalan çocuklar:</a:t>
            </a:r>
          </a:p>
          <a:p>
            <a:pPr lvl="0">
              <a:buSzTx/>
              <a:buNone/>
              <a:defRPr>
                <a:solidFill>
                  <a:srgbClr val="000000"/>
                </a:solidFill>
              </a:defRPr>
            </a:pPr>
            <a:endParaRPr sz="2400">
              <a:latin typeface="Comic Sans MS Bold"/>
              <a:ea typeface="Comic Sans MS Bold"/>
              <a:cs typeface="Comic Sans MS Bold"/>
              <a:sym typeface="Comic Sans MS Bold"/>
            </a:endParaRPr>
          </a:p>
          <a:p>
            <a:pPr marL="308056" lvl="0" indent="-308056">
              <a:spcBef>
                <a:spcPts val="300"/>
              </a:spcBef>
              <a:defRPr>
                <a:solidFill>
                  <a:srgbClr val="000000"/>
                </a:solidFill>
              </a:defRPr>
            </a:pPr>
            <a:r>
              <a:rPr sz="2400">
                <a:latin typeface="Comic Sans MS"/>
                <a:ea typeface="Comic Sans MS"/>
                <a:cs typeface="Comic Sans MS"/>
                <a:sym typeface="Comic Sans MS"/>
              </a:rPr>
              <a:t>Benlik saygısını yitirirler ve bunu geri kazanmak yıllarca sürebilir.</a:t>
            </a:r>
          </a:p>
          <a:p>
            <a:pPr marL="308056" lvl="0" indent="-308056">
              <a:spcBef>
                <a:spcPts val="300"/>
              </a:spcBef>
              <a:defRPr>
                <a:solidFill>
                  <a:srgbClr val="000000"/>
                </a:solidFill>
              </a:defRPr>
            </a:pPr>
            <a:r>
              <a:rPr sz="2400">
                <a:latin typeface="Comic Sans MS"/>
                <a:ea typeface="Comic Sans MS"/>
                <a:cs typeface="Comic Sans MS"/>
                <a:sym typeface="Comic Sans MS"/>
              </a:rPr>
              <a:t>Kendine ve diğerlerine olan güvenini yitirebilirler.</a:t>
            </a:r>
          </a:p>
          <a:p>
            <a:pPr marL="308056" lvl="0" indent="-308056">
              <a:spcBef>
                <a:spcPts val="300"/>
              </a:spcBef>
              <a:defRPr>
                <a:solidFill>
                  <a:srgbClr val="000000"/>
                </a:solidFill>
              </a:defRPr>
            </a:pPr>
            <a:r>
              <a:rPr sz="2400">
                <a:latin typeface="Comic Sans MS"/>
                <a:ea typeface="Comic Sans MS"/>
                <a:cs typeface="Comic Sans MS"/>
                <a:sym typeface="Comic Sans MS"/>
              </a:rPr>
              <a:t>Arkadaşlarından soyutlanabilir ve yalnız kalabilirler.</a:t>
            </a:r>
          </a:p>
          <a:p>
            <a:pPr marL="308056" lvl="0" indent="-308056">
              <a:spcBef>
                <a:spcPts val="300"/>
              </a:spcBef>
              <a:defRPr>
                <a:solidFill>
                  <a:srgbClr val="000000"/>
                </a:solidFill>
              </a:defRPr>
            </a:pPr>
            <a:r>
              <a:rPr sz="2400">
                <a:latin typeface="Comic Sans MS"/>
                <a:ea typeface="Comic Sans MS"/>
                <a:cs typeface="Comic Sans MS"/>
                <a:sym typeface="Comic Sans MS"/>
              </a:rPr>
              <a:t>Depresyona girebilirler.</a:t>
            </a:r>
          </a:p>
          <a:p>
            <a:pPr marL="308056" lvl="0" indent="-308056">
              <a:spcBef>
                <a:spcPts val="300"/>
              </a:spcBef>
              <a:defRPr>
                <a:solidFill>
                  <a:srgbClr val="000000"/>
                </a:solidFill>
              </a:defRPr>
            </a:pPr>
            <a:r>
              <a:rPr sz="2400">
                <a:latin typeface="Comic Sans MS"/>
                <a:ea typeface="Comic Sans MS"/>
                <a:cs typeface="Comic Sans MS"/>
                <a:sym typeface="Comic Sans MS"/>
              </a:rPr>
              <a:t>Devamsızlığı artabilir ya da okulu terk edebilirler.</a:t>
            </a:r>
          </a:p>
          <a:p>
            <a:pPr marL="308056" lvl="0" indent="-308056">
              <a:spcBef>
                <a:spcPts val="300"/>
              </a:spcBef>
              <a:defRPr>
                <a:solidFill>
                  <a:srgbClr val="000000"/>
                </a:solidFill>
              </a:defRPr>
            </a:pPr>
            <a:r>
              <a:rPr sz="2400">
                <a:latin typeface="Comic Sans MS"/>
                <a:ea typeface="Comic Sans MS"/>
                <a:cs typeface="Comic Sans MS"/>
                <a:sym typeface="Comic Sans MS"/>
              </a:rPr>
              <a:t>Öfkesini başka çocuklara yönlendirebilirler.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body" idx="1"/>
          </p:nvPr>
        </p:nvSpPr>
        <p:spPr>
          <a:xfrm>
            <a:off x="745572" y="1341724"/>
            <a:ext cx="8596670" cy="3880773"/>
          </a:xfrm>
          <a:prstGeom prst="rect">
            <a:avLst/>
          </a:prstGeom>
        </p:spPr>
        <p:txBody>
          <a:bodyPr/>
          <a:lstStyle/>
          <a:p>
            <a:pPr marL="0" lvl="0" indent="0">
              <a:lnSpc>
                <a:spcPct val="90000"/>
              </a:lnSpc>
              <a:buSzTx/>
              <a:buNone/>
              <a:defRPr>
                <a:solidFill>
                  <a:srgbClr val="000000"/>
                </a:solidFill>
              </a:defRPr>
            </a:pPr>
            <a:r>
              <a:rPr sz="2400">
                <a:solidFill>
                  <a:srgbClr val="404040"/>
                </a:solidFill>
              </a:rPr>
              <a:t>«Her zaman hatırlayacağım ve hiçbir zaman unutmayacağım</a:t>
            </a:r>
            <a:endParaRPr sz="2400"/>
          </a:p>
          <a:p>
            <a:pPr marL="0" lvl="0" indent="0">
              <a:lnSpc>
                <a:spcPct val="90000"/>
              </a:lnSpc>
              <a:buSzTx/>
              <a:buNone/>
              <a:defRPr>
                <a:solidFill>
                  <a:srgbClr val="000000"/>
                </a:solidFill>
              </a:defRPr>
            </a:pPr>
            <a:r>
              <a:rPr sz="2400">
                <a:solidFill>
                  <a:srgbClr val="404040"/>
                </a:solidFill>
              </a:rPr>
              <a:t>Pazartesi: Bu gün param çalındı</a:t>
            </a:r>
            <a:endParaRPr sz="2400"/>
          </a:p>
          <a:p>
            <a:pPr marL="0" lvl="0" indent="0">
              <a:lnSpc>
                <a:spcPct val="90000"/>
              </a:lnSpc>
              <a:buSzTx/>
              <a:buNone/>
              <a:defRPr>
                <a:solidFill>
                  <a:srgbClr val="000000"/>
                </a:solidFill>
              </a:defRPr>
            </a:pPr>
            <a:r>
              <a:rPr sz="2400">
                <a:solidFill>
                  <a:srgbClr val="404040"/>
                </a:solidFill>
              </a:rPr>
              <a:t>Salı: İsim takıldı</a:t>
            </a:r>
            <a:endParaRPr sz="2400"/>
          </a:p>
          <a:p>
            <a:pPr marL="0" lvl="0" indent="0">
              <a:lnSpc>
                <a:spcPct val="90000"/>
              </a:lnSpc>
              <a:buSzTx/>
              <a:buNone/>
              <a:defRPr>
                <a:solidFill>
                  <a:srgbClr val="000000"/>
                </a:solidFill>
              </a:defRPr>
            </a:pPr>
            <a:r>
              <a:rPr sz="2400">
                <a:solidFill>
                  <a:srgbClr val="404040"/>
                </a:solidFill>
              </a:rPr>
              <a:t>Çarşamba: Elbisem yırtıldı</a:t>
            </a:r>
            <a:endParaRPr sz="2400"/>
          </a:p>
          <a:p>
            <a:pPr marL="0" lvl="0" indent="0">
              <a:lnSpc>
                <a:spcPct val="90000"/>
              </a:lnSpc>
              <a:buSzTx/>
              <a:buNone/>
              <a:defRPr>
                <a:solidFill>
                  <a:srgbClr val="000000"/>
                </a:solidFill>
              </a:defRPr>
            </a:pPr>
            <a:r>
              <a:rPr sz="2400">
                <a:solidFill>
                  <a:srgbClr val="404040"/>
                </a:solidFill>
              </a:rPr>
              <a:t>Perşembe: Vücudum kanadı</a:t>
            </a:r>
            <a:endParaRPr sz="2400"/>
          </a:p>
          <a:p>
            <a:pPr marL="0" lvl="0" indent="0">
              <a:lnSpc>
                <a:spcPct val="90000"/>
              </a:lnSpc>
              <a:buSzTx/>
              <a:buNone/>
              <a:defRPr>
                <a:solidFill>
                  <a:srgbClr val="000000"/>
                </a:solidFill>
              </a:defRPr>
            </a:pPr>
            <a:r>
              <a:rPr sz="2400">
                <a:solidFill>
                  <a:srgbClr val="404040"/>
                </a:solidFill>
              </a:rPr>
              <a:t>Cuma: Bu zulüm sona erdi</a:t>
            </a:r>
            <a:endParaRPr sz="2400"/>
          </a:p>
          <a:p>
            <a:pPr marL="0" lvl="0" indent="0">
              <a:lnSpc>
                <a:spcPct val="90000"/>
              </a:lnSpc>
              <a:buSzTx/>
              <a:buNone/>
              <a:defRPr>
                <a:solidFill>
                  <a:srgbClr val="000000"/>
                </a:solidFill>
              </a:defRPr>
            </a:pPr>
            <a:r>
              <a:rPr sz="2400">
                <a:solidFill>
                  <a:srgbClr val="404040"/>
                </a:solidFill>
              </a:rPr>
              <a:t>Cumartesi: Özgürlük» </a:t>
            </a:r>
            <a:endParaRPr sz="2400"/>
          </a:p>
          <a:p>
            <a:pPr marL="0" lvl="0" indent="0">
              <a:lnSpc>
                <a:spcPct val="90000"/>
              </a:lnSpc>
              <a:buSzTx/>
              <a:buNone/>
              <a:defRPr>
                <a:solidFill>
                  <a:srgbClr val="000000"/>
                </a:solidFill>
              </a:defRPr>
            </a:pPr>
            <a:r>
              <a:rPr sz="2400">
                <a:solidFill>
                  <a:srgbClr val="404040"/>
                </a:solidFill>
              </a:rPr>
              <a:t>(Vijah Sing-günlüğünün son sayfası, intihar etti)</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xfrm>
            <a:off x="677333" y="609600"/>
            <a:ext cx="8596670" cy="1320800"/>
          </a:xfrm>
          <a:prstGeom prst="rect">
            <a:avLst/>
          </a:prstGeom>
        </p:spPr>
        <p:txBody>
          <a:bodyPr/>
          <a:lstStyle>
            <a:lvl1pPr>
              <a:defRPr sz="2700">
                <a:solidFill>
                  <a:srgbClr val="54A021"/>
                </a:solidFill>
              </a:defRPr>
            </a:lvl1pPr>
          </a:lstStyle>
          <a:p>
            <a:pPr lvl="0">
              <a:defRPr sz="1800">
                <a:solidFill>
                  <a:srgbClr val="000000"/>
                </a:solidFill>
              </a:defRPr>
            </a:pPr>
            <a:r>
              <a:rPr sz="2700">
                <a:solidFill>
                  <a:srgbClr val="54A021"/>
                </a:solidFill>
              </a:rPr>
              <a:t>ZORBALIK DAVRANIŞININ SONUÇLARI</a:t>
            </a:r>
          </a:p>
        </p:txBody>
      </p:sp>
      <p:sp>
        <p:nvSpPr>
          <p:cNvPr id="235" name="Shape 235"/>
          <p:cNvSpPr>
            <a:spLocks noGrp="1"/>
          </p:cNvSpPr>
          <p:nvPr>
            <p:ph type="body" idx="1"/>
          </p:nvPr>
        </p:nvSpPr>
        <p:spPr>
          <a:xfrm>
            <a:off x="677333" y="1569493"/>
            <a:ext cx="8596670" cy="4471869"/>
          </a:xfrm>
          <a:prstGeom prst="rect">
            <a:avLst/>
          </a:prstGeom>
        </p:spPr>
        <p:txBody>
          <a:bodyPr/>
          <a:lstStyle/>
          <a:p>
            <a:pPr marL="315468" lvl="0" indent="-315468" defTabSz="420623">
              <a:spcBef>
                <a:spcPts val="400"/>
              </a:spcBef>
              <a:buSzTx/>
              <a:buNone/>
              <a:defRPr>
                <a:solidFill>
                  <a:srgbClr val="000000"/>
                </a:solidFill>
              </a:defRPr>
            </a:pPr>
            <a:r>
              <a:rPr sz="2200">
                <a:solidFill>
                  <a:srgbClr val="0070C0"/>
                </a:solidFill>
                <a:latin typeface="Comic Sans MS Bold"/>
                <a:ea typeface="Comic Sans MS Bold"/>
                <a:cs typeface="Comic Sans MS Bold"/>
                <a:sym typeface="Comic Sans MS Bold"/>
              </a:rPr>
              <a:t>Zorbalık davranışı gösteren çocuklar:</a:t>
            </a:r>
            <a:endParaRPr sz="1600"/>
          </a:p>
          <a:p>
            <a:pPr marL="315468" lvl="0" indent="-315468" defTabSz="420623">
              <a:lnSpc>
                <a:spcPct val="90000"/>
              </a:lnSpc>
              <a:spcBef>
                <a:spcPts val="900"/>
              </a:spcBef>
              <a:buSzTx/>
              <a:buNone/>
              <a:defRPr>
                <a:solidFill>
                  <a:srgbClr val="000000"/>
                </a:solidFill>
              </a:defRPr>
            </a:pPr>
            <a:endParaRPr sz="2200">
              <a:latin typeface="Comic Sans MS"/>
              <a:ea typeface="Comic Sans MS"/>
              <a:cs typeface="Comic Sans MS"/>
              <a:sym typeface="Comic Sans MS"/>
            </a:endParaRPr>
          </a:p>
          <a:p>
            <a:pPr marL="259794" lvl="0" indent="-259794" defTabSz="420623">
              <a:spcBef>
                <a:spcPts val="200"/>
              </a:spcBef>
              <a:defRPr>
                <a:solidFill>
                  <a:srgbClr val="000000"/>
                </a:solidFill>
              </a:defRPr>
            </a:pPr>
            <a:r>
              <a:rPr sz="2200">
                <a:latin typeface="Comic Sans MS"/>
                <a:ea typeface="Comic Sans MS"/>
                <a:cs typeface="Comic Sans MS"/>
                <a:sym typeface="Comic Sans MS"/>
              </a:rPr>
              <a:t>Yardım edilmezse ileriki yıllarda da başkalarının üzerindeki güçlerini kötüye kullanmaya devam eder ve başkaları için bir tehdit oluşturabilirler.</a:t>
            </a:r>
            <a:endParaRPr sz="1600"/>
          </a:p>
          <a:p>
            <a:pPr marL="315468" lvl="0" indent="-315468" defTabSz="420623">
              <a:lnSpc>
                <a:spcPct val="90000"/>
              </a:lnSpc>
              <a:spcBef>
                <a:spcPts val="900"/>
              </a:spcBef>
              <a:defRPr>
                <a:solidFill>
                  <a:srgbClr val="000000"/>
                </a:solidFill>
              </a:defRPr>
            </a:pPr>
            <a:endParaRPr sz="2200">
              <a:latin typeface="Comic Sans MS"/>
              <a:ea typeface="Comic Sans MS"/>
              <a:cs typeface="Comic Sans MS"/>
              <a:sym typeface="Comic Sans MS"/>
            </a:endParaRPr>
          </a:p>
          <a:p>
            <a:pPr marL="259794" lvl="0" indent="-259794" defTabSz="420623">
              <a:spcBef>
                <a:spcPts val="200"/>
              </a:spcBef>
              <a:defRPr>
                <a:solidFill>
                  <a:srgbClr val="000000"/>
                </a:solidFill>
              </a:defRPr>
            </a:pPr>
            <a:r>
              <a:rPr sz="2200">
                <a:latin typeface="Comic Sans MS"/>
                <a:ea typeface="Comic Sans MS"/>
                <a:cs typeface="Comic Sans MS"/>
                <a:sym typeface="Comic Sans MS"/>
              </a:rPr>
              <a:t>Soyutlanabilir ve yalnız kalabilirler.</a:t>
            </a:r>
            <a:endParaRPr sz="1600"/>
          </a:p>
          <a:p>
            <a:pPr marL="315468" lvl="0" indent="-315468" defTabSz="420623">
              <a:lnSpc>
                <a:spcPct val="90000"/>
              </a:lnSpc>
              <a:spcBef>
                <a:spcPts val="900"/>
              </a:spcBef>
              <a:defRPr>
                <a:solidFill>
                  <a:srgbClr val="000000"/>
                </a:solidFill>
              </a:defRPr>
            </a:pPr>
            <a:endParaRPr sz="2200">
              <a:latin typeface="Comic Sans MS"/>
              <a:ea typeface="Comic Sans MS"/>
              <a:cs typeface="Comic Sans MS"/>
              <a:sym typeface="Comic Sans MS"/>
            </a:endParaRPr>
          </a:p>
          <a:p>
            <a:pPr marL="259794" lvl="0" indent="-259794" defTabSz="420623">
              <a:spcBef>
                <a:spcPts val="200"/>
              </a:spcBef>
              <a:defRPr>
                <a:solidFill>
                  <a:srgbClr val="000000"/>
                </a:solidFill>
              </a:defRPr>
            </a:pPr>
            <a:r>
              <a:rPr sz="2200">
                <a:latin typeface="Comic Sans MS"/>
                <a:ea typeface="Comic Sans MS"/>
                <a:cs typeface="Comic Sans MS"/>
                <a:sym typeface="Comic Sans MS"/>
              </a:rPr>
              <a:t>Başkalarıyla işbirliğinin yarattığı mutluluk, manevi tatmin gibi olumlu duygulardan yoksun kalabilirler.</a:t>
            </a:r>
          </a:p>
        </p:txBody>
      </p:sp>
      <p:sp>
        <p:nvSpPr>
          <p:cNvPr id="236" name="Shape 236"/>
          <p:cNvSpPr/>
          <p:nvPr/>
        </p:nvSpPr>
        <p:spPr>
          <a:xfrm>
            <a:off x="7943849" y="3792727"/>
            <a:ext cx="3186115" cy="688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a:solidFill>
                  <a:srgbClr val="0070C0"/>
                </a:solidFill>
                <a:latin typeface="Trebuchet MS Bold"/>
                <a:ea typeface="Trebuchet MS Bold"/>
                <a:cs typeface="Trebuchet MS Bold"/>
                <a:sym typeface="Trebuchet MS Bold"/>
              </a:defRPr>
            </a:lvl1pPr>
          </a:lstStyle>
          <a:p>
            <a:pPr lvl="0">
              <a:defRPr sz="1800">
                <a:solidFill>
                  <a:srgbClr val="000000"/>
                </a:solidFill>
              </a:defRPr>
            </a:pPr>
            <a:r>
              <a:rPr sz="4000">
                <a:solidFill>
                  <a:srgbClr val="0070C0"/>
                </a:solidFill>
              </a:rPr>
              <a:t>Zor Sökmez!</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xfrm>
            <a:off x="677333" y="609600"/>
            <a:ext cx="8596670" cy="878007"/>
          </a:xfrm>
          <a:prstGeom prst="rect">
            <a:avLst/>
          </a:prstGeom>
        </p:spPr>
        <p:txBody>
          <a:bodyPr/>
          <a:lstStyle>
            <a:lvl1pPr>
              <a:defRPr sz="2700">
                <a:solidFill>
                  <a:srgbClr val="54A021"/>
                </a:solidFill>
              </a:defRPr>
            </a:lvl1pPr>
          </a:lstStyle>
          <a:p>
            <a:pPr lvl="0">
              <a:defRPr sz="1800">
                <a:solidFill>
                  <a:srgbClr val="000000"/>
                </a:solidFill>
              </a:defRPr>
            </a:pPr>
            <a:r>
              <a:rPr sz="2700">
                <a:solidFill>
                  <a:srgbClr val="54A021"/>
                </a:solidFill>
              </a:rPr>
              <a:t>ZORBALIK DAVRANIŞININ SONUÇLARI</a:t>
            </a:r>
          </a:p>
        </p:txBody>
      </p:sp>
      <p:sp>
        <p:nvSpPr>
          <p:cNvPr id="239" name="Shape 239"/>
          <p:cNvSpPr>
            <a:spLocks noGrp="1"/>
          </p:cNvSpPr>
          <p:nvPr>
            <p:ph type="body" idx="1"/>
          </p:nvPr>
        </p:nvSpPr>
        <p:spPr>
          <a:xfrm>
            <a:off x="677333" y="1487606"/>
            <a:ext cx="8596670" cy="4553759"/>
          </a:xfrm>
          <a:prstGeom prst="rect">
            <a:avLst/>
          </a:prstGeom>
        </p:spPr>
        <p:txBody>
          <a:bodyPr/>
          <a:lstStyle/>
          <a:p>
            <a:pPr marL="332613" lvl="0" indent="-332613" defTabSz="443483">
              <a:spcBef>
                <a:spcPts val="400"/>
              </a:spcBef>
              <a:buSzTx/>
              <a:buNone/>
              <a:defRPr>
                <a:solidFill>
                  <a:srgbClr val="000000"/>
                </a:solidFill>
              </a:defRPr>
            </a:pPr>
            <a:r>
              <a:rPr sz="2300">
                <a:solidFill>
                  <a:srgbClr val="0070C0"/>
                </a:solidFill>
                <a:latin typeface="Comic Sans MS Bold"/>
                <a:ea typeface="Comic Sans MS Bold"/>
                <a:cs typeface="Comic Sans MS Bold"/>
                <a:sym typeface="Comic Sans MS Bold"/>
              </a:rPr>
              <a:t>Zorbalık davranışlarına şahit olan çocuklar:</a:t>
            </a:r>
            <a:endParaRPr sz="1700"/>
          </a:p>
          <a:p>
            <a:pPr marL="332613" lvl="0" indent="-332613" defTabSz="443483">
              <a:spcBef>
                <a:spcPts val="900"/>
              </a:spcBef>
              <a:buSzTx/>
              <a:buNone/>
              <a:defRPr>
                <a:solidFill>
                  <a:srgbClr val="000000"/>
                </a:solidFill>
              </a:defRPr>
            </a:pPr>
            <a:endParaRPr sz="2300">
              <a:latin typeface="Comic Sans MS"/>
              <a:ea typeface="Comic Sans MS"/>
              <a:cs typeface="Comic Sans MS"/>
              <a:sym typeface="Comic Sans MS"/>
            </a:endParaRPr>
          </a:p>
          <a:p>
            <a:pPr marL="286364" lvl="0" indent="-286364" defTabSz="443483">
              <a:spcBef>
                <a:spcPts val="200"/>
              </a:spcBef>
              <a:defRPr>
                <a:solidFill>
                  <a:srgbClr val="000000"/>
                </a:solidFill>
              </a:defRPr>
            </a:pPr>
            <a:r>
              <a:rPr sz="2300">
                <a:latin typeface="Comic Sans MS"/>
                <a:ea typeface="Comic Sans MS"/>
                <a:cs typeface="Comic Sans MS"/>
                <a:sym typeface="Comic Sans MS"/>
              </a:rPr>
              <a:t>Kendilerini güvende hissetmeyebilirler.</a:t>
            </a:r>
            <a:endParaRPr sz="1700"/>
          </a:p>
          <a:p>
            <a:pPr marL="332613" lvl="0" indent="-332613" defTabSz="443483">
              <a:spcBef>
                <a:spcPts val="900"/>
              </a:spcBef>
              <a:defRPr>
                <a:solidFill>
                  <a:srgbClr val="000000"/>
                </a:solidFill>
              </a:defRPr>
            </a:pPr>
            <a:endParaRPr sz="2300">
              <a:latin typeface="Comic Sans MS"/>
              <a:ea typeface="Comic Sans MS"/>
              <a:cs typeface="Comic Sans MS"/>
              <a:sym typeface="Comic Sans MS"/>
            </a:endParaRPr>
          </a:p>
          <a:p>
            <a:pPr marL="286364" lvl="0" indent="-286364" defTabSz="443483">
              <a:spcBef>
                <a:spcPts val="200"/>
              </a:spcBef>
              <a:defRPr>
                <a:solidFill>
                  <a:srgbClr val="000000"/>
                </a:solidFill>
              </a:defRPr>
            </a:pPr>
            <a:r>
              <a:rPr sz="2300">
                <a:latin typeface="Comic Sans MS"/>
                <a:ea typeface="Comic Sans MS"/>
                <a:cs typeface="Comic Sans MS"/>
                <a:sym typeface="Comic Sans MS"/>
              </a:rPr>
              <a:t>Kendilerini savunmak için sürekli tetik içinde bekleyebilirler.</a:t>
            </a:r>
            <a:endParaRPr sz="1700"/>
          </a:p>
          <a:p>
            <a:pPr marL="332613" lvl="0" indent="-332613" defTabSz="443483">
              <a:spcBef>
                <a:spcPts val="900"/>
              </a:spcBef>
              <a:defRPr>
                <a:solidFill>
                  <a:srgbClr val="000000"/>
                </a:solidFill>
              </a:defRPr>
            </a:pPr>
            <a:endParaRPr sz="2300">
              <a:latin typeface="Comic Sans MS"/>
              <a:ea typeface="Comic Sans MS"/>
              <a:cs typeface="Comic Sans MS"/>
              <a:sym typeface="Comic Sans MS"/>
            </a:endParaRPr>
          </a:p>
          <a:p>
            <a:pPr marL="286364" lvl="0" indent="-286364" defTabSz="443483">
              <a:spcBef>
                <a:spcPts val="200"/>
              </a:spcBef>
              <a:defRPr>
                <a:solidFill>
                  <a:srgbClr val="000000"/>
                </a:solidFill>
              </a:defRPr>
            </a:pPr>
            <a:r>
              <a:rPr sz="2300">
                <a:latin typeface="Comic Sans MS"/>
                <a:ea typeface="Comic Sans MS"/>
                <a:cs typeface="Comic Sans MS"/>
                <a:sym typeface="Comic Sans MS"/>
              </a:rPr>
              <a:t>Etraflarında olup biten şiddet davranışlarından dolayı mutsuzluk, üzüntü, korku, umutsuzluk gibi olumsuz duygulara sahip olabilirler.</a:t>
            </a:r>
          </a:p>
        </p:txBody>
      </p:sp>
      <p:pic>
        <p:nvPicPr>
          <p:cNvPr id="240" name="image20.png"/>
          <p:cNvPicPr/>
          <p:nvPr/>
        </p:nvPicPr>
        <p:blipFill>
          <a:blip r:embed="rId2" cstate="print">
            <a:extLst/>
          </a:blip>
          <a:stretch>
            <a:fillRect/>
          </a:stretch>
        </p:blipFill>
        <p:spPr>
          <a:xfrm>
            <a:off x="8225548" y="1602118"/>
            <a:ext cx="2619377" cy="17430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677333" y="609600"/>
            <a:ext cx="8596670" cy="1320800"/>
          </a:xfrm>
          <a:prstGeom prst="rect">
            <a:avLst/>
          </a:prstGeom>
        </p:spPr>
        <p:txBody>
          <a:bodyPr/>
          <a:lstStyle>
            <a:lvl1pPr>
              <a:defRPr sz="3000"/>
            </a:lvl1pPr>
          </a:lstStyle>
          <a:p>
            <a:pPr lvl="0">
              <a:defRPr sz="1800">
                <a:solidFill>
                  <a:srgbClr val="000000"/>
                </a:solidFill>
              </a:defRPr>
            </a:pPr>
            <a:r>
              <a:rPr sz="3000">
                <a:solidFill>
                  <a:srgbClr val="90C226"/>
                </a:solidFill>
              </a:rPr>
              <a:t>Okulda Zorbalığı Önlemek İçin…</a:t>
            </a:r>
          </a:p>
        </p:txBody>
      </p:sp>
      <p:sp>
        <p:nvSpPr>
          <p:cNvPr id="243" name="Shape 243"/>
          <p:cNvSpPr>
            <a:spLocks noGrp="1"/>
          </p:cNvSpPr>
          <p:nvPr>
            <p:ph type="body" idx="1"/>
          </p:nvPr>
        </p:nvSpPr>
        <p:spPr>
          <a:xfrm>
            <a:off x="677333" y="1678675"/>
            <a:ext cx="8596670" cy="4362687"/>
          </a:xfrm>
          <a:prstGeom prst="rect">
            <a:avLst/>
          </a:prstGeom>
        </p:spPr>
        <p:txBody>
          <a:bodyPr/>
          <a:lstStyle/>
          <a:p>
            <a:pPr marL="423333" lvl="0" indent="-423333">
              <a:defRPr>
                <a:solidFill>
                  <a:srgbClr val="000000"/>
                </a:solidFill>
              </a:defRPr>
            </a:pPr>
            <a:r>
              <a:rPr sz="2000">
                <a:solidFill>
                  <a:srgbClr val="404040"/>
                </a:solidFill>
              </a:rPr>
              <a:t>İlköğretim öğrencilerinde fiziksel zorbalık daha sık gözlenmektedir (Kapçı, 2004). Ancak yaşça daha büyük olan ortaöğretim öğrencilerinde ise sözel ve sosyal zorbalık daha yaygın olarak gözlenmektedir (Olweus, 2005). </a:t>
            </a:r>
            <a:endParaRPr sz="2000"/>
          </a:p>
          <a:p>
            <a:pPr marL="423333" lvl="0" indent="-423333">
              <a:defRPr>
                <a:solidFill>
                  <a:srgbClr val="000000"/>
                </a:solidFill>
              </a:defRPr>
            </a:pPr>
            <a:r>
              <a:rPr sz="2000">
                <a:solidFill>
                  <a:srgbClr val="404040"/>
                </a:solidFill>
              </a:rPr>
              <a:t>Bu bakımdan ilköğretimdeki eğitimcilerin daha çok akranına vurma, tekmeleme, tokat atma, yumruklama gibi zorbalığın fiziksel boyutlarını önlemeye yönelik rehberlik etkinliklerine ağırlık vermelidir. </a:t>
            </a:r>
            <a:endParaRPr sz="2000"/>
          </a:p>
          <a:p>
            <a:pPr marL="423333" lvl="0" indent="-423333">
              <a:defRPr>
                <a:solidFill>
                  <a:srgbClr val="000000"/>
                </a:solidFill>
              </a:defRPr>
            </a:pPr>
            <a:r>
              <a:rPr sz="2000">
                <a:solidFill>
                  <a:srgbClr val="404040"/>
                </a:solidFill>
              </a:rPr>
              <a:t>Orta öğretimde ise söylenti yayma, dedikodu, alay etme gibi zorbalığın sözel boyutuna yönelik rehberlik etkinliklerine ağırlık vermek gerekmektedir.</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677333" y="609600"/>
            <a:ext cx="8596670" cy="1320800"/>
          </a:xfrm>
          <a:prstGeom prst="rect">
            <a:avLst/>
          </a:prstGeom>
        </p:spPr>
        <p:txBody>
          <a:bodyPr/>
          <a:lstStyle>
            <a:lvl1pPr>
              <a:defRPr sz="3000"/>
            </a:lvl1pPr>
          </a:lstStyle>
          <a:p>
            <a:pPr lvl="0">
              <a:defRPr sz="1800">
                <a:solidFill>
                  <a:srgbClr val="000000"/>
                </a:solidFill>
              </a:defRPr>
            </a:pPr>
            <a:r>
              <a:rPr sz="3000">
                <a:solidFill>
                  <a:srgbClr val="90C226"/>
                </a:solidFill>
              </a:rPr>
              <a:t>Okulda Zorbalığı Önlemek İçin…</a:t>
            </a:r>
          </a:p>
        </p:txBody>
      </p:sp>
      <p:sp>
        <p:nvSpPr>
          <p:cNvPr id="246" name="Shape 246"/>
          <p:cNvSpPr>
            <a:spLocks noGrp="1"/>
          </p:cNvSpPr>
          <p:nvPr>
            <p:ph type="body" idx="1"/>
          </p:nvPr>
        </p:nvSpPr>
        <p:spPr>
          <a:xfrm>
            <a:off x="800163" y="1542198"/>
            <a:ext cx="8596670" cy="4212562"/>
          </a:xfrm>
          <a:prstGeom prst="rect">
            <a:avLst/>
          </a:prstGeom>
        </p:spPr>
        <p:txBody>
          <a:bodyPr/>
          <a:lstStyle/>
          <a:p>
            <a:pPr lvl="0">
              <a:defRPr>
                <a:solidFill>
                  <a:srgbClr val="000000"/>
                </a:solidFill>
              </a:defRPr>
            </a:pPr>
            <a:endParaRPr/>
          </a:p>
          <a:p>
            <a:pPr marL="423333" lvl="0" indent="-423333">
              <a:defRPr>
                <a:solidFill>
                  <a:srgbClr val="000000"/>
                </a:solidFill>
              </a:defRPr>
            </a:pPr>
            <a:r>
              <a:rPr sz="2000">
                <a:solidFill>
                  <a:srgbClr val="404040"/>
                </a:solidFill>
              </a:rPr>
              <a:t>Kültürel Yapının Önemi</a:t>
            </a:r>
            <a:endParaRPr sz="2000"/>
          </a:p>
          <a:p>
            <a:pPr marL="423333" lvl="0" indent="-423333">
              <a:defRPr>
                <a:solidFill>
                  <a:srgbClr val="000000"/>
                </a:solidFill>
              </a:defRPr>
            </a:pPr>
            <a:r>
              <a:rPr sz="2000">
                <a:solidFill>
                  <a:srgbClr val="404040"/>
                </a:solidFill>
              </a:rPr>
              <a:t>Model olmak</a:t>
            </a:r>
            <a:endParaRPr sz="2000"/>
          </a:p>
          <a:p>
            <a:pPr marL="423333" lvl="0" indent="-423333">
              <a:defRPr>
                <a:solidFill>
                  <a:srgbClr val="000000"/>
                </a:solidFill>
              </a:defRPr>
            </a:pPr>
            <a:r>
              <a:rPr sz="2000">
                <a:solidFill>
                  <a:srgbClr val="404040"/>
                </a:solidFill>
              </a:rPr>
              <a:t>Öğretmen gözlemlerini paylaşmak</a:t>
            </a:r>
            <a:endParaRPr sz="2000"/>
          </a:p>
          <a:p>
            <a:pPr marL="423333" lvl="0" indent="-423333">
              <a:defRPr>
                <a:solidFill>
                  <a:srgbClr val="000000"/>
                </a:solidFill>
              </a:defRPr>
            </a:pPr>
            <a:r>
              <a:rPr sz="2000">
                <a:solidFill>
                  <a:srgbClr val="404040"/>
                </a:solidFill>
              </a:rPr>
              <a:t>Önleyici Programlar</a:t>
            </a:r>
            <a:endParaRPr sz="2000"/>
          </a:p>
          <a:p>
            <a:pPr marL="1277256" lvl="2" indent="-362856">
              <a:defRPr>
                <a:solidFill>
                  <a:srgbClr val="000000"/>
                </a:solidFill>
              </a:defRPr>
            </a:pPr>
            <a:r>
              <a:rPr sz="2000">
                <a:solidFill>
                  <a:srgbClr val="404040"/>
                </a:solidFill>
              </a:rPr>
              <a:t>Okul-aile işbirliği</a:t>
            </a:r>
            <a:endParaRPr sz="1400"/>
          </a:p>
          <a:p>
            <a:pPr marL="1277256" lvl="2" indent="-362856">
              <a:defRPr>
                <a:solidFill>
                  <a:srgbClr val="000000"/>
                </a:solidFill>
              </a:defRPr>
            </a:pPr>
            <a:r>
              <a:rPr sz="2000">
                <a:solidFill>
                  <a:srgbClr val="404040"/>
                </a:solidFill>
              </a:rPr>
              <a:t>Seminerler, tanıtım ve organizasyonlar</a:t>
            </a:r>
            <a:endParaRPr sz="1400"/>
          </a:p>
          <a:p>
            <a:pPr marL="1277256" lvl="2" indent="-362856">
              <a:defRPr>
                <a:solidFill>
                  <a:srgbClr val="000000"/>
                </a:solidFill>
              </a:defRPr>
            </a:pPr>
            <a:r>
              <a:rPr sz="2000">
                <a:solidFill>
                  <a:srgbClr val="404040"/>
                </a:solidFill>
              </a:rPr>
              <a:t>Akran rehberliği programları</a:t>
            </a:r>
            <a:endParaRPr sz="1400"/>
          </a:p>
          <a:p>
            <a:pPr marL="1277256" lvl="2" indent="-362856">
              <a:defRPr>
                <a:solidFill>
                  <a:srgbClr val="000000"/>
                </a:solidFill>
              </a:defRPr>
            </a:pPr>
            <a:r>
              <a:rPr sz="2000">
                <a:solidFill>
                  <a:srgbClr val="404040"/>
                </a:solidFill>
              </a:rPr>
              <a:t>Zorbalığın nasıl incitici olabileceğine ilişkin film, video gösterimi ya da görsel sunumlar yapmak</a:t>
            </a:r>
          </a:p>
        </p:txBody>
      </p:sp>
      <p:pic>
        <p:nvPicPr>
          <p:cNvPr id="247" name="image3.png"/>
          <p:cNvPicPr/>
          <p:nvPr/>
        </p:nvPicPr>
        <p:blipFill>
          <a:blip r:embed="rId2" cstate="print">
            <a:extLst/>
          </a:blip>
          <a:stretch>
            <a:fillRect/>
          </a:stretch>
        </p:blipFill>
        <p:spPr>
          <a:xfrm>
            <a:off x="6662162" y="1542197"/>
            <a:ext cx="4338040" cy="242930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677333" y="609600"/>
            <a:ext cx="8596670" cy="987188"/>
          </a:xfrm>
          <a:prstGeom prst="rect">
            <a:avLst/>
          </a:prstGeom>
        </p:spPr>
        <p:txBody>
          <a:bodyPr/>
          <a:lstStyle>
            <a:lvl1pPr>
              <a:defRPr sz="4000">
                <a:latin typeface="Trebuchet MS Bold"/>
                <a:ea typeface="Trebuchet MS Bold"/>
                <a:cs typeface="Trebuchet MS Bold"/>
                <a:sym typeface="Trebuchet MS Bold"/>
              </a:defRPr>
            </a:lvl1pPr>
          </a:lstStyle>
          <a:p>
            <a:pPr lvl="0">
              <a:defRPr sz="1800">
                <a:solidFill>
                  <a:srgbClr val="000000"/>
                </a:solidFill>
              </a:defRPr>
            </a:pPr>
            <a:r>
              <a:rPr sz="4000">
                <a:solidFill>
                  <a:srgbClr val="90C226"/>
                </a:solidFill>
              </a:rPr>
              <a:t>BÜTÜNCÜL OKUL YAKLAŞIMI</a:t>
            </a:r>
          </a:p>
        </p:txBody>
      </p:sp>
      <p:sp>
        <p:nvSpPr>
          <p:cNvPr id="250" name="Shape 250"/>
          <p:cNvSpPr>
            <a:spLocks noGrp="1"/>
          </p:cNvSpPr>
          <p:nvPr>
            <p:ph type="body" idx="1"/>
          </p:nvPr>
        </p:nvSpPr>
        <p:spPr>
          <a:xfrm>
            <a:off x="677333" y="1596787"/>
            <a:ext cx="8596670" cy="4444577"/>
          </a:xfrm>
          <a:prstGeom prst="rect">
            <a:avLst/>
          </a:prstGeom>
        </p:spPr>
        <p:txBody>
          <a:bodyPr/>
          <a:lstStyle/>
          <a:p>
            <a:pPr marL="239898" lvl="0" indent="-239898" defTabSz="406908">
              <a:spcBef>
                <a:spcPts val="200"/>
              </a:spcBef>
              <a:defRPr>
                <a:solidFill>
                  <a:srgbClr val="000000"/>
                </a:solidFill>
              </a:defRPr>
            </a:pPr>
            <a:r>
              <a:rPr sz="2100">
                <a:latin typeface="Comic Sans MS"/>
                <a:ea typeface="Comic Sans MS"/>
                <a:cs typeface="Comic Sans MS"/>
                <a:sym typeface="Comic Sans MS"/>
              </a:rPr>
              <a:t>Okullarda zorbalığı önleme amacıyla yapılan çalışmalar; zorbaca davranışları önleme, var olan zorbaca davranışlara müdahale etme ve durdurma, zorbaca davranışa karışan zorba ve kurban çocukları iyileştirme çalışmaları olmak üzere üç temel amaç taşımaktadır. </a:t>
            </a:r>
            <a:endParaRPr sz="1600"/>
          </a:p>
          <a:p>
            <a:pPr marL="305179" lvl="0" indent="-305179" defTabSz="406908">
              <a:spcBef>
                <a:spcPts val="800"/>
              </a:spcBef>
              <a:defRPr>
                <a:solidFill>
                  <a:srgbClr val="000000"/>
                </a:solidFill>
              </a:defRPr>
            </a:pPr>
            <a:endParaRPr sz="2100">
              <a:latin typeface="Comic Sans MS"/>
              <a:ea typeface="Comic Sans MS"/>
              <a:cs typeface="Comic Sans MS"/>
              <a:sym typeface="Comic Sans MS"/>
            </a:endParaRPr>
          </a:p>
          <a:p>
            <a:pPr marL="239898" lvl="0" indent="-239898" defTabSz="406908">
              <a:spcBef>
                <a:spcPts val="200"/>
              </a:spcBef>
              <a:defRPr>
                <a:solidFill>
                  <a:srgbClr val="000000"/>
                </a:solidFill>
              </a:defRPr>
            </a:pPr>
            <a:r>
              <a:rPr sz="2100">
                <a:latin typeface="Comic Sans MS"/>
                <a:ea typeface="Comic Sans MS"/>
                <a:cs typeface="Comic Sans MS"/>
                <a:sym typeface="Comic Sans MS"/>
              </a:rPr>
              <a:t>Önleme, müdahale ve iyileştirme çalışmaları birbirinden kesin çizgilerle ayrılmamaktadır.</a:t>
            </a:r>
            <a:endParaRPr sz="1600"/>
          </a:p>
          <a:p>
            <a:pPr marL="305179" lvl="0" indent="-305179" defTabSz="406908">
              <a:spcBef>
                <a:spcPts val="800"/>
              </a:spcBef>
              <a:defRPr>
                <a:solidFill>
                  <a:srgbClr val="000000"/>
                </a:solidFill>
              </a:defRPr>
            </a:pPr>
            <a:endParaRPr sz="2100">
              <a:latin typeface="Comic Sans MS"/>
              <a:ea typeface="Comic Sans MS"/>
              <a:cs typeface="Comic Sans MS"/>
              <a:sym typeface="Comic Sans MS"/>
            </a:endParaRPr>
          </a:p>
          <a:p>
            <a:pPr marL="239898" lvl="0" indent="-239898" defTabSz="406908">
              <a:spcBef>
                <a:spcPts val="200"/>
              </a:spcBef>
              <a:defRPr>
                <a:solidFill>
                  <a:srgbClr val="000000"/>
                </a:solidFill>
              </a:defRPr>
            </a:pPr>
            <a:r>
              <a:rPr sz="2100">
                <a:latin typeface="Comic Sans MS"/>
                <a:ea typeface="Comic Sans MS"/>
                <a:cs typeface="Comic Sans MS"/>
                <a:sym typeface="Comic Sans MS"/>
              </a:rPr>
              <a:t>Zorbalığa karşı yapılan çalışmalar tüm okul yaklaşımı içinde her üç temel amacı da aynı anda içermelidir.</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p:cNvSpPr>
          <p:nvPr>
            <p:ph type="title"/>
          </p:nvPr>
        </p:nvSpPr>
        <p:spPr>
          <a:xfrm>
            <a:off x="677333" y="609600"/>
            <a:ext cx="8596670" cy="1055427"/>
          </a:xfrm>
          <a:prstGeom prst="rect">
            <a:avLst/>
          </a:prstGeom>
        </p:spPr>
        <p:txBody>
          <a:bodyPr/>
          <a:lstStyle/>
          <a:p>
            <a:pPr lvl="0">
              <a:defRPr sz="1800">
                <a:solidFill>
                  <a:srgbClr val="000000"/>
                </a:solidFill>
              </a:defRPr>
            </a:pPr>
            <a:r>
              <a:rPr sz="3600">
                <a:solidFill>
                  <a:srgbClr val="90C226"/>
                </a:solidFill>
              </a:rPr>
              <a:t>BÜTÜNCÜL OKUL YAKLAŞIMI</a:t>
            </a:r>
          </a:p>
        </p:txBody>
      </p:sp>
      <p:sp>
        <p:nvSpPr>
          <p:cNvPr id="253" name="Shape 253"/>
          <p:cNvSpPr>
            <a:spLocks noGrp="1"/>
          </p:cNvSpPr>
          <p:nvPr>
            <p:ph type="body" idx="1"/>
          </p:nvPr>
        </p:nvSpPr>
        <p:spPr>
          <a:xfrm>
            <a:off x="677333" y="1665027"/>
            <a:ext cx="8596670" cy="4376335"/>
          </a:xfrm>
          <a:prstGeom prst="rect">
            <a:avLst/>
          </a:prstGeom>
        </p:spPr>
        <p:txBody>
          <a:bodyPr/>
          <a:lstStyle/>
          <a:p>
            <a:pPr marL="184755" lvl="0" indent="-184755" defTabSz="651509">
              <a:spcBef>
                <a:spcPts val="300"/>
              </a:spcBef>
              <a:defRPr>
                <a:solidFill>
                  <a:srgbClr val="000000"/>
                </a:solidFill>
              </a:defRPr>
            </a:pPr>
            <a:r>
              <a:rPr sz="2000">
                <a:latin typeface="Comic Sans MS"/>
                <a:ea typeface="Comic Sans MS"/>
                <a:cs typeface="Comic Sans MS"/>
                <a:sym typeface="Comic Sans MS"/>
              </a:rPr>
              <a:t>Zorbalık sadece zorba, kurban, zorba/kurban veya seyircileri değil tüm okul ortamını etkilemektedir. Bu nedenle zorba/kurban sorununun önlenmesi ve engellenmesine yönelik müdahaleler okul düzeyinde, sınıf düzeyinde ve bireysel düzeyde bütüncül olarak planlanır ve uygulanır. </a:t>
            </a:r>
          </a:p>
          <a:p>
            <a:pPr marL="194547" lvl="0" indent="-194547" defTabSz="651509">
              <a:spcBef>
                <a:spcPts val="300"/>
              </a:spcBef>
              <a:defRPr>
                <a:solidFill>
                  <a:srgbClr val="000000"/>
                </a:solidFill>
              </a:defRPr>
            </a:pPr>
            <a:endParaRPr sz="2000">
              <a:latin typeface="Comic Sans MS"/>
              <a:ea typeface="Comic Sans MS"/>
              <a:cs typeface="Comic Sans MS"/>
              <a:sym typeface="Comic Sans MS"/>
            </a:endParaRPr>
          </a:p>
          <a:p>
            <a:pPr marL="184755" lvl="0" indent="-184755" defTabSz="651509">
              <a:spcBef>
                <a:spcPts val="300"/>
              </a:spcBef>
              <a:defRPr>
                <a:solidFill>
                  <a:srgbClr val="000000"/>
                </a:solidFill>
              </a:defRPr>
            </a:pPr>
            <a:r>
              <a:rPr sz="2000">
                <a:latin typeface="Comic Sans MS"/>
                <a:ea typeface="Comic Sans MS"/>
                <a:cs typeface="Comic Sans MS"/>
                <a:sym typeface="Comic Sans MS"/>
              </a:rPr>
              <a:t>Bu şekilde öğrenciler sürekli olarak değişik kişi ve kaynaklardan tutarlı mesajlar alırlar. Öğrencilere verilen temel mesaj şudur: </a:t>
            </a:r>
          </a:p>
          <a:p>
            <a:pPr marL="194547" lvl="0" indent="-194547" defTabSz="651509">
              <a:spcBef>
                <a:spcPts val="300"/>
              </a:spcBef>
              <a:buSzTx/>
              <a:buNone/>
              <a:defRPr>
                <a:solidFill>
                  <a:srgbClr val="000000"/>
                </a:solidFill>
              </a:defRPr>
            </a:pPr>
            <a:endParaRPr/>
          </a:p>
          <a:p>
            <a:pPr marL="194547" lvl="0" indent="-194547" algn="ctr" defTabSz="651509">
              <a:buSzTx/>
              <a:buNone/>
              <a:defRPr>
                <a:solidFill>
                  <a:srgbClr val="000000"/>
                </a:solidFill>
              </a:defRPr>
            </a:pPr>
            <a:r>
              <a:rPr sz="2800">
                <a:latin typeface="Comic Sans MS"/>
                <a:ea typeface="Comic Sans MS"/>
                <a:cs typeface="Comic Sans MS"/>
                <a:sym typeface="Comic Sans MS"/>
              </a:rPr>
              <a:t>Bizim okulumuzda zorbalığa izin verilmez ve zorbalığı sona erdirmek için her şeyi yapacağız.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BÜTÜNCÜL OKUL YAKLAŞIMI</a:t>
            </a:r>
          </a:p>
        </p:txBody>
      </p:sp>
      <p:sp>
        <p:nvSpPr>
          <p:cNvPr id="256" name="Shape 256"/>
          <p:cNvSpPr>
            <a:spLocks noGrp="1"/>
          </p:cNvSpPr>
          <p:nvPr>
            <p:ph type="body" idx="1"/>
          </p:nvPr>
        </p:nvSpPr>
        <p:spPr>
          <a:xfrm>
            <a:off x="677333" y="2160589"/>
            <a:ext cx="8596670" cy="3880773"/>
          </a:xfrm>
          <a:prstGeom prst="rect">
            <a:avLst/>
          </a:prstGeom>
        </p:spPr>
        <p:txBody>
          <a:bodyPr/>
          <a:lstStyle/>
          <a:p>
            <a:pPr marL="829733" lvl="0" indent="-829733">
              <a:defRPr>
                <a:solidFill>
                  <a:srgbClr val="000000"/>
                </a:solidFill>
              </a:defRPr>
            </a:pPr>
            <a:r>
              <a:rPr sz="2800">
                <a:latin typeface="Comic Sans MS"/>
                <a:ea typeface="Comic Sans MS"/>
                <a:cs typeface="Comic Sans MS"/>
                <a:sym typeface="Comic Sans MS"/>
              </a:rPr>
              <a:t>Okullarda zorbalığı önlemeye dönük çalışmalar öncelikle </a:t>
            </a:r>
            <a:r>
              <a:rPr sz="2800">
                <a:solidFill>
                  <a:srgbClr val="FF0000"/>
                </a:solidFill>
                <a:latin typeface="Comic Sans MS"/>
                <a:ea typeface="Comic Sans MS"/>
                <a:cs typeface="Comic Sans MS"/>
                <a:sym typeface="Comic Sans MS"/>
              </a:rPr>
              <a:t>YETİŞKİNLERİN</a:t>
            </a:r>
            <a:r>
              <a:rPr sz="2800">
                <a:latin typeface="Comic Sans MS"/>
                <a:ea typeface="Comic Sans MS"/>
                <a:cs typeface="Comic Sans MS"/>
                <a:sym typeface="Comic Sans MS"/>
              </a:rPr>
              <a:t> düşünce, davranış ve tutumlarında değişimi hedeflemektedir</a:t>
            </a:r>
            <a:r>
              <a:rPr>
                <a:latin typeface="Comic Sans MS"/>
                <a:ea typeface="Comic Sans MS"/>
                <a:cs typeface="Comic Sans MS"/>
                <a:sym typeface="Comic Sans MS"/>
              </a:rPr>
              <a:t>. </a:t>
            </a:r>
          </a:p>
        </p:txBody>
      </p:sp>
      <p:pic>
        <p:nvPicPr>
          <p:cNvPr id="257" name="image21.png"/>
          <p:cNvPicPr/>
          <p:nvPr/>
        </p:nvPicPr>
        <p:blipFill>
          <a:blip r:embed="rId2" cstate="print">
            <a:extLst/>
          </a:blip>
          <a:stretch>
            <a:fillRect/>
          </a:stretch>
        </p:blipFill>
        <p:spPr>
          <a:xfrm>
            <a:off x="8202438" y="3490200"/>
            <a:ext cx="2143127" cy="21431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xfrm>
            <a:off x="677333" y="609600"/>
            <a:ext cx="8596670" cy="1028133"/>
          </a:xfrm>
          <a:prstGeom prst="rect">
            <a:avLst/>
          </a:prstGeom>
        </p:spPr>
        <p:txBody>
          <a:bodyPr/>
          <a:lstStyle/>
          <a:p>
            <a:pPr lvl="0">
              <a:defRPr sz="1800">
                <a:solidFill>
                  <a:srgbClr val="000000"/>
                </a:solidFill>
              </a:defRPr>
            </a:pPr>
            <a:r>
              <a:rPr sz="3600">
                <a:solidFill>
                  <a:srgbClr val="90C226"/>
                </a:solidFill>
              </a:rPr>
              <a:t>BÜTÜNCÜL OKUL YAKLAŞIMI</a:t>
            </a:r>
          </a:p>
        </p:txBody>
      </p:sp>
      <p:sp>
        <p:nvSpPr>
          <p:cNvPr id="260" name="Shape 260"/>
          <p:cNvSpPr>
            <a:spLocks noGrp="1"/>
          </p:cNvSpPr>
          <p:nvPr>
            <p:ph type="body" idx="1"/>
          </p:nvPr>
        </p:nvSpPr>
        <p:spPr>
          <a:xfrm>
            <a:off x="677333" y="1815153"/>
            <a:ext cx="8596670" cy="4226210"/>
          </a:xfrm>
          <a:prstGeom prst="rect">
            <a:avLst/>
          </a:prstGeom>
        </p:spPr>
        <p:txBody>
          <a:bodyPr/>
          <a:lstStyle/>
          <a:p>
            <a:pPr marL="0" lvl="0" indent="0" defTabSz="644651">
              <a:spcBef>
                <a:spcPts val="300"/>
              </a:spcBef>
              <a:buSzTx/>
              <a:buNone/>
              <a:defRPr>
                <a:solidFill>
                  <a:srgbClr val="000000"/>
                </a:solidFill>
              </a:defRPr>
            </a:pPr>
            <a:r>
              <a:rPr sz="2400">
                <a:latin typeface="Comic Sans MS"/>
                <a:ea typeface="Comic Sans MS"/>
                <a:cs typeface="Comic Sans MS"/>
                <a:sym typeface="Comic Sans MS"/>
              </a:rPr>
              <a:t>Yetişkinlerin (idareci, öğretmen ve veli);</a:t>
            </a:r>
          </a:p>
          <a:p>
            <a:pPr marL="0" lvl="0" indent="0" defTabSz="644651">
              <a:spcBef>
                <a:spcPts val="300"/>
              </a:spcBef>
              <a:defRPr>
                <a:solidFill>
                  <a:srgbClr val="000000"/>
                </a:solidFill>
              </a:defRPr>
            </a:pPr>
            <a:r>
              <a:rPr sz="2400">
                <a:latin typeface="Comic Sans MS"/>
                <a:ea typeface="Comic Sans MS"/>
                <a:cs typeface="Comic Sans MS"/>
                <a:sym typeface="Comic Sans MS"/>
              </a:rPr>
              <a:t>Olumlu rol model olmalarını, </a:t>
            </a:r>
          </a:p>
          <a:p>
            <a:pPr marL="0" lvl="0" indent="0" defTabSz="644651">
              <a:spcBef>
                <a:spcPts val="300"/>
              </a:spcBef>
              <a:defRPr>
                <a:solidFill>
                  <a:srgbClr val="000000"/>
                </a:solidFill>
              </a:defRPr>
            </a:pPr>
            <a:r>
              <a:rPr sz="2400">
                <a:latin typeface="Comic Sans MS"/>
                <a:ea typeface="Comic Sans MS"/>
                <a:cs typeface="Comic Sans MS"/>
                <a:sym typeface="Comic Sans MS"/>
              </a:rPr>
              <a:t>Öğrencilere karşı sıcak ve sevecen bir okul ikliminin yaratılmasını, </a:t>
            </a:r>
          </a:p>
          <a:p>
            <a:pPr marL="0" lvl="0" indent="0" defTabSz="644651">
              <a:spcBef>
                <a:spcPts val="300"/>
              </a:spcBef>
              <a:defRPr>
                <a:solidFill>
                  <a:srgbClr val="000000"/>
                </a:solidFill>
              </a:defRPr>
            </a:pPr>
            <a:r>
              <a:rPr sz="2400">
                <a:latin typeface="Comic Sans MS"/>
                <a:ea typeface="Comic Sans MS"/>
                <a:cs typeface="Comic Sans MS"/>
                <a:sym typeface="Comic Sans MS"/>
              </a:rPr>
              <a:t>Kabul edilmeyen davranışlar konusunda net ve tutarlı davranışlar sergilenmesini, </a:t>
            </a:r>
          </a:p>
          <a:p>
            <a:pPr marL="0" lvl="0" indent="0" defTabSz="644651">
              <a:spcBef>
                <a:spcPts val="300"/>
              </a:spcBef>
              <a:defRPr>
                <a:solidFill>
                  <a:srgbClr val="000000"/>
                </a:solidFill>
              </a:defRPr>
            </a:pPr>
            <a:r>
              <a:rPr sz="2400">
                <a:latin typeface="Comic Sans MS"/>
                <a:ea typeface="Comic Sans MS"/>
                <a:cs typeface="Comic Sans MS"/>
                <a:sym typeface="Comic Sans MS"/>
              </a:rPr>
              <a:t>Düşmanca ve fiziksel cezaların kullanılmamasını,</a:t>
            </a:r>
          </a:p>
          <a:p>
            <a:pPr marL="0" lvl="0" indent="0" defTabSz="644651">
              <a:spcBef>
                <a:spcPts val="300"/>
              </a:spcBef>
              <a:defRPr>
                <a:solidFill>
                  <a:srgbClr val="000000"/>
                </a:solidFill>
              </a:defRPr>
            </a:pPr>
            <a:r>
              <a:rPr sz="2400">
                <a:latin typeface="Comic Sans MS"/>
                <a:ea typeface="Comic Sans MS"/>
                <a:cs typeface="Comic Sans MS"/>
                <a:sym typeface="Comic Sans MS"/>
              </a:rPr>
              <a:t>Kurallara uyulmadığında yaptırımların tutarlı bir şekilde uygulandığı bir okul ortamını geliştirmeyi amaçlar.</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OKULLARDA YAPILACAK ÇALIŞMALAR</a:t>
            </a:r>
          </a:p>
        </p:txBody>
      </p:sp>
      <p:sp>
        <p:nvSpPr>
          <p:cNvPr id="263" name="Shape 263"/>
          <p:cNvSpPr>
            <a:spLocks noGrp="1"/>
          </p:cNvSpPr>
          <p:nvPr>
            <p:ph type="body" idx="1"/>
          </p:nvPr>
        </p:nvSpPr>
        <p:spPr>
          <a:xfrm>
            <a:off x="677333" y="2160589"/>
            <a:ext cx="8596670" cy="3880773"/>
          </a:xfrm>
          <a:prstGeom prst="rect">
            <a:avLst/>
          </a:prstGeom>
        </p:spPr>
        <p:txBody>
          <a:bodyPr/>
          <a:lstStyle/>
          <a:p>
            <a:pPr marL="609600" lvl="0" indent="-609600">
              <a:defRPr>
                <a:solidFill>
                  <a:srgbClr val="000000"/>
                </a:solidFill>
              </a:defRPr>
            </a:pPr>
            <a:r>
              <a:rPr sz="2400">
                <a:latin typeface="Comic Sans MS"/>
                <a:ea typeface="Comic Sans MS"/>
                <a:cs typeface="Comic Sans MS"/>
                <a:sym typeface="Comic Sans MS"/>
              </a:rPr>
              <a:t>Yukarıda özetlenen tespitlerden hareketle  oluşturulan ve okulumuzda uygulanacak olan programın dört temel ayağı vardır. Bunlar:</a:t>
            </a:r>
          </a:p>
          <a:p>
            <a:pPr marL="609600" lvl="0" indent="-609600">
              <a:defRPr>
                <a:solidFill>
                  <a:srgbClr val="000000"/>
                </a:solidFill>
              </a:defRPr>
            </a:pPr>
            <a:r>
              <a:rPr sz="2400">
                <a:latin typeface="Comic Sans MS"/>
                <a:ea typeface="Comic Sans MS"/>
                <a:cs typeface="Comic Sans MS"/>
                <a:sym typeface="Comic Sans MS"/>
              </a:rPr>
              <a:t>A. İdareci, öğretmen, okul personeli ve veli eğitimleri,</a:t>
            </a:r>
          </a:p>
          <a:p>
            <a:pPr marL="609600" lvl="0" indent="-609600">
              <a:defRPr>
                <a:solidFill>
                  <a:srgbClr val="000000"/>
                </a:solidFill>
              </a:defRPr>
            </a:pPr>
            <a:r>
              <a:rPr sz="2400">
                <a:latin typeface="Comic Sans MS"/>
                <a:ea typeface="Comic Sans MS"/>
                <a:cs typeface="Comic Sans MS"/>
                <a:sym typeface="Comic Sans MS"/>
              </a:rPr>
              <a:t>B. Sınıflar düzeyinde hazırlanmış etkinlikler,</a:t>
            </a:r>
          </a:p>
          <a:p>
            <a:pPr marL="609600" lvl="0" indent="-609600">
              <a:defRPr>
                <a:solidFill>
                  <a:srgbClr val="000000"/>
                </a:solidFill>
              </a:defRPr>
            </a:pPr>
            <a:r>
              <a:rPr sz="2400">
                <a:latin typeface="Comic Sans MS"/>
                <a:ea typeface="Comic Sans MS"/>
                <a:cs typeface="Comic Sans MS"/>
                <a:sym typeface="Comic Sans MS"/>
              </a:rPr>
              <a:t>C. Okul geneline yayılmış etkinlikler,</a:t>
            </a:r>
          </a:p>
          <a:p>
            <a:pPr marL="609600" lvl="0" indent="-609600">
              <a:defRPr>
                <a:solidFill>
                  <a:srgbClr val="000000"/>
                </a:solidFill>
              </a:defRPr>
            </a:pPr>
            <a:r>
              <a:rPr sz="2400">
                <a:latin typeface="Comic Sans MS"/>
                <a:ea typeface="Comic Sans MS"/>
                <a:cs typeface="Comic Sans MS"/>
                <a:sym typeface="Comic Sans MS"/>
              </a:rPr>
              <a:t>D. Bireysel görüşmeler.</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title"/>
          </p:nvPr>
        </p:nvSpPr>
        <p:spPr>
          <a:xfrm>
            <a:off x="677333" y="609600"/>
            <a:ext cx="8596670" cy="782474"/>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66" name="Shape 266"/>
          <p:cNvSpPr>
            <a:spLocks noGrp="1"/>
          </p:cNvSpPr>
          <p:nvPr>
            <p:ph type="body" idx="1"/>
          </p:nvPr>
        </p:nvSpPr>
        <p:spPr>
          <a:xfrm>
            <a:off x="677333" y="1542197"/>
            <a:ext cx="8596670" cy="4499165"/>
          </a:xfrm>
          <a:prstGeom prst="rect">
            <a:avLst/>
          </a:prstGeom>
        </p:spPr>
        <p:txBody>
          <a:bodyPr/>
          <a:lstStyle/>
          <a:p>
            <a:pPr marL="525272" lvl="0" indent="-525272" defTabSz="429768">
              <a:spcBef>
                <a:spcPts val="900"/>
              </a:spcBef>
              <a:defRPr>
                <a:solidFill>
                  <a:srgbClr val="000000"/>
                </a:solidFill>
              </a:defRPr>
            </a:pPr>
            <a:r>
              <a:rPr sz="2200">
                <a:latin typeface="Comic Sans MS"/>
                <a:ea typeface="Comic Sans MS"/>
                <a:cs typeface="Comic Sans MS"/>
                <a:sym typeface="Comic Sans MS"/>
              </a:rPr>
              <a:t>Okul yönetimini bilgilendirin.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Şiddeti ciddiye alın.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Şiddete sıfır tolerans tanıyın.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Öğrencilerinizle birlikte uyulması gereken kuralları belirleyin.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Ödül ve yaptırımları belirleyin.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Başkalarına saygılı olmayı teşvik edin.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Güvenli bir sınıf ortamı yaratın.</a:t>
            </a:r>
            <a:endParaRPr sz="1600"/>
          </a:p>
          <a:p>
            <a:pPr marL="525272" lvl="0" indent="-525272" defTabSz="429768">
              <a:spcBef>
                <a:spcPts val="900"/>
              </a:spcBef>
              <a:defRPr>
                <a:solidFill>
                  <a:srgbClr val="000000"/>
                </a:solidFill>
              </a:defRPr>
            </a:pPr>
            <a:r>
              <a:rPr sz="2200">
                <a:latin typeface="Comic Sans MS"/>
                <a:ea typeface="Comic Sans MS"/>
                <a:cs typeface="Comic Sans MS"/>
                <a:sym typeface="Comic Sans MS"/>
              </a:rPr>
              <a:t>Öğrencilerinizin size olan güvenlerini koruyun.</a:t>
            </a:r>
          </a:p>
        </p:txBody>
      </p:sp>
      <p:pic>
        <p:nvPicPr>
          <p:cNvPr id="267" name="image22.png"/>
          <p:cNvPicPr/>
          <p:nvPr/>
        </p:nvPicPr>
        <p:blipFill>
          <a:blip r:embed="rId2" cstate="print">
            <a:extLst/>
          </a:blip>
          <a:stretch>
            <a:fillRect/>
          </a:stretch>
        </p:blipFill>
        <p:spPr>
          <a:xfrm>
            <a:off x="8293716" y="3217672"/>
            <a:ext cx="3028952" cy="15144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677333" y="609600"/>
            <a:ext cx="8596670" cy="1320800"/>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Akran Zorbalığı Nedir?</a:t>
            </a:r>
          </a:p>
        </p:txBody>
      </p:sp>
      <p:sp>
        <p:nvSpPr>
          <p:cNvPr id="126" name="Shape 126"/>
          <p:cNvSpPr>
            <a:spLocks noGrp="1"/>
          </p:cNvSpPr>
          <p:nvPr>
            <p:ph type="body" idx="1"/>
          </p:nvPr>
        </p:nvSpPr>
        <p:spPr>
          <a:xfrm>
            <a:off x="955341" y="1555846"/>
            <a:ext cx="9362368" cy="4476464"/>
          </a:xfrm>
          <a:prstGeom prst="rect">
            <a:avLst/>
          </a:prstGeom>
        </p:spPr>
        <p:txBody>
          <a:bodyPr/>
          <a:lstStyle/>
          <a:p>
            <a:pPr marL="609600" lvl="0" indent="-609600">
              <a:defRPr>
                <a:solidFill>
                  <a:srgbClr val="000000"/>
                </a:solidFill>
              </a:defRPr>
            </a:pPr>
            <a:r>
              <a:rPr sz="2400">
                <a:solidFill>
                  <a:srgbClr val="404040"/>
                </a:solidFill>
              </a:rPr>
              <a:t>Bir ya da birden fazla öğrenci tarafından gerçekleştirilen, zaman içinde tekrarlayan ve sürekliliği olan olumsuz davranışlara maruz kalan bireyin durumu.</a:t>
            </a:r>
            <a:endParaRPr sz="2400"/>
          </a:p>
          <a:p>
            <a:pPr marL="609600" lvl="0" indent="-609600">
              <a:defRPr>
                <a:solidFill>
                  <a:srgbClr val="000000"/>
                </a:solidFill>
              </a:defRPr>
            </a:pPr>
            <a:r>
              <a:rPr sz="2400">
                <a:solidFill>
                  <a:srgbClr val="404040"/>
                </a:solidFill>
              </a:rPr>
              <a:t>Birini </a:t>
            </a:r>
            <a:r>
              <a:rPr sz="2400">
                <a:solidFill>
                  <a:srgbClr val="404040"/>
                </a:solidFill>
                <a:latin typeface="Trebuchet MS Bold"/>
                <a:ea typeface="Trebuchet MS Bold"/>
                <a:cs typeface="Trebuchet MS Bold"/>
                <a:sym typeface="Trebuchet MS Bold"/>
              </a:rPr>
              <a:t>kasten, </a:t>
            </a:r>
            <a:r>
              <a:rPr sz="2400">
                <a:solidFill>
                  <a:srgbClr val="404040"/>
                </a:solidFill>
              </a:rPr>
              <a:t>bilinçli bir şekilde incitmek, tehdit etmek ya da korkutmak.</a:t>
            </a:r>
            <a:endParaRPr sz="2400"/>
          </a:p>
          <a:p>
            <a:pPr marL="609600" lvl="0" indent="-609600">
              <a:defRPr>
                <a:solidFill>
                  <a:srgbClr val="000000"/>
                </a:solidFill>
              </a:defRPr>
            </a:pPr>
            <a:r>
              <a:rPr sz="2400">
                <a:solidFill>
                  <a:srgbClr val="404040"/>
                </a:solidFill>
              </a:rPr>
              <a:t>Bir bireyin ya da grubun bir bireye yönelik olarak uyguladığı, </a:t>
            </a:r>
            <a:r>
              <a:rPr sz="2400">
                <a:solidFill>
                  <a:srgbClr val="404040"/>
                </a:solidFill>
                <a:latin typeface="Trebuchet MS Bold"/>
                <a:ea typeface="Trebuchet MS Bold"/>
                <a:cs typeface="Trebuchet MS Bold"/>
                <a:sym typeface="Trebuchet MS Bold"/>
              </a:rPr>
              <a:t>tekrarlayıcılığı ve sürekliliği olan</a:t>
            </a:r>
            <a:r>
              <a:rPr sz="2400">
                <a:solidFill>
                  <a:srgbClr val="404040"/>
                </a:solidFill>
              </a:rPr>
              <a:t>, </a:t>
            </a:r>
            <a:r>
              <a:rPr sz="2400">
                <a:solidFill>
                  <a:srgbClr val="404040"/>
                </a:solidFill>
                <a:latin typeface="Trebuchet MS Bold"/>
                <a:ea typeface="Trebuchet MS Bold"/>
                <a:cs typeface="Trebuchet MS Bold"/>
                <a:sym typeface="Trebuchet MS Bold"/>
              </a:rPr>
              <a:t>gücün</a:t>
            </a:r>
            <a:r>
              <a:rPr sz="2400">
                <a:solidFill>
                  <a:srgbClr val="404040"/>
                </a:solidFill>
              </a:rPr>
              <a:t> sistematik olarak kötüye kullanılmasını içeren, zarar verici ve incitici </a:t>
            </a:r>
            <a:r>
              <a:rPr sz="2400">
                <a:solidFill>
                  <a:srgbClr val="404040"/>
                </a:solidFill>
                <a:latin typeface="Trebuchet MS Bold"/>
                <a:ea typeface="Trebuchet MS Bold"/>
                <a:cs typeface="Trebuchet MS Bold"/>
                <a:sym typeface="Trebuchet MS Bold"/>
              </a:rPr>
              <a:t>saldırgan davranış. </a:t>
            </a:r>
          </a:p>
        </p:txBody>
      </p:sp>
      <p:pic>
        <p:nvPicPr>
          <p:cNvPr id="127" name="image3.png"/>
          <p:cNvPicPr/>
          <p:nvPr/>
        </p:nvPicPr>
        <p:blipFill>
          <a:blip r:embed="rId2" cstate="print">
            <a:extLst/>
          </a:blip>
          <a:stretch>
            <a:fillRect/>
          </a:stretch>
        </p:blipFill>
        <p:spPr>
          <a:xfrm>
            <a:off x="9052721" y="-44354"/>
            <a:ext cx="2857502" cy="16002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26">
                                            <p:bg/>
                                          </p:spTgt>
                                        </p:tgtEl>
                                        <p:attrNameLst>
                                          <p:attrName>style.visibility</p:attrName>
                                        </p:attrNameLst>
                                      </p:cBhvr>
                                      <p:to>
                                        <p:strVal val="visible"/>
                                      </p:to>
                                    </p:set>
                                    <p:anim calcmode="lin" valueType="num">
                                      <p:cBhvr>
                                        <p:cTn id="7" dur="500" fill="hold"/>
                                        <p:tgtEl>
                                          <p:spTgt spid="126">
                                            <p:bg/>
                                          </p:spTgt>
                                        </p:tgtEl>
                                        <p:attrNameLst>
                                          <p:attrName>ppt_x</p:attrName>
                                        </p:attrNameLst>
                                      </p:cBhvr>
                                      <p:tavLst>
                                        <p:tav tm="0">
                                          <p:val>
                                            <p:strVal val="#ppt_x"/>
                                          </p:val>
                                        </p:tav>
                                        <p:tav tm="100000">
                                          <p:val>
                                            <p:strVal val="#ppt_x"/>
                                          </p:val>
                                        </p:tav>
                                      </p:tavLst>
                                    </p:anim>
                                    <p:anim calcmode="lin" valueType="num">
                                      <p:cBhvr>
                                        <p:cTn id="8" dur="500" fill="hold"/>
                                        <p:tgtEl>
                                          <p:spTgt spid="126">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126">
                                            <p:txEl>
                                              <p:pRg st="0" end="0"/>
                                            </p:txEl>
                                          </p:spTgt>
                                        </p:tgtEl>
                                        <p:attrNameLst>
                                          <p:attrName>style.visibility</p:attrName>
                                        </p:attrNameLst>
                                      </p:cBhvr>
                                      <p:to>
                                        <p:strVal val="visible"/>
                                      </p:to>
                                    </p:set>
                                    <p:anim calcmode="lin" valueType="num">
                                      <p:cBhvr>
                                        <p:cTn id="11"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26">
                                            <p:txEl>
                                              <p:pRg st="1" end="1"/>
                                            </p:txEl>
                                          </p:spTgt>
                                        </p:tgtEl>
                                        <p:attrNameLst>
                                          <p:attrName>style.visibility</p:attrName>
                                        </p:attrNameLst>
                                      </p:cBhvr>
                                      <p:to>
                                        <p:strVal val="visible"/>
                                      </p:to>
                                    </p:set>
                                    <p:anim calcmode="lin" valueType="num">
                                      <p:cBhvr>
                                        <p:cTn id="17"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26">
                                            <p:txEl>
                                              <p:pRg st="2" end="2"/>
                                            </p:txEl>
                                          </p:spTgt>
                                        </p:tgtEl>
                                        <p:attrNameLst>
                                          <p:attrName>style.visibility</p:attrName>
                                        </p:attrNameLst>
                                      </p:cBhvr>
                                      <p:to>
                                        <p:strVal val="visible"/>
                                      </p:to>
                                    </p:set>
                                    <p:anim calcmode="lin" valueType="num">
                                      <p:cBhvr>
                                        <p:cTn id="23"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677333" y="609600"/>
            <a:ext cx="8596670" cy="959892"/>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70" name="Shape 270"/>
          <p:cNvSpPr>
            <a:spLocks noGrp="1"/>
          </p:cNvSpPr>
          <p:nvPr>
            <p:ph type="body" idx="1"/>
          </p:nvPr>
        </p:nvSpPr>
        <p:spPr>
          <a:xfrm>
            <a:off x="677333" y="1669269"/>
            <a:ext cx="8596670" cy="3880773"/>
          </a:xfrm>
          <a:prstGeom prst="rect">
            <a:avLst/>
          </a:prstGeom>
        </p:spPr>
        <p:txBody>
          <a:bodyPr/>
          <a:lstStyle/>
          <a:p>
            <a:pPr marL="353143" lvl="0" indent="-353143" defTabSz="665226">
              <a:defRPr>
                <a:solidFill>
                  <a:srgbClr val="000000"/>
                </a:solidFill>
              </a:defRPr>
            </a:pPr>
            <a:r>
              <a:rPr sz="2400">
                <a:latin typeface="Comic Sans MS"/>
                <a:ea typeface="Comic Sans MS"/>
                <a:cs typeface="Comic Sans MS"/>
                <a:sym typeface="Comic Sans MS"/>
              </a:rPr>
              <a:t>Uyarı işaretlerine karşı tetikte olun.</a:t>
            </a:r>
          </a:p>
          <a:p>
            <a:pPr marL="353143" lvl="0" indent="-353143" defTabSz="665226">
              <a:defRPr>
                <a:solidFill>
                  <a:srgbClr val="000000"/>
                </a:solidFill>
              </a:defRPr>
            </a:pPr>
            <a:r>
              <a:rPr sz="2400">
                <a:latin typeface="Comic Sans MS"/>
                <a:ea typeface="Comic Sans MS"/>
                <a:cs typeface="Comic Sans MS"/>
                <a:sym typeface="Comic Sans MS"/>
              </a:rPr>
              <a:t>Şiddet riskini azaltıcı okul politikalarına destek olun.</a:t>
            </a:r>
          </a:p>
          <a:p>
            <a:pPr marL="353143" lvl="0" indent="-353143" defTabSz="665226">
              <a:defRPr>
                <a:solidFill>
                  <a:srgbClr val="000000"/>
                </a:solidFill>
              </a:defRPr>
            </a:pPr>
            <a:r>
              <a:rPr sz="2400">
                <a:latin typeface="Comic Sans MS"/>
                <a:ea typeface="Comic Sans MS"/>
                <a:cs typeface="Comic Sans MS"/>
                <a:sym typeface="Comic Sans MS"/>
              </a:rPr>
              <a:t>Şiddet karşıtı programlara destek olun.</a:t>
            </a:r>
          </a:p>
          <a:p>
            <a:pPr marL="353143" lvl="0" indent="-353143" defTabSz="665226">
              <a:defRPr>
                <a:solidFill>
                  <a:srgbClr val="000000"/>
                </a:solidFill>
              </a:defRPr>
            </a:pPr>
            <a:r>
              <a:rPr sz="2400">
                <a:latin typeface="Comic Sans MS"/>
                <a:ea typeface="Comic Sans MS"/>
                <a:cs typeface="Comic Sans MS"/>
                <a:sym typeface="Comic Sans MS"/>
              </a:rPr>
              <a:t>Model olun.</a:t>
            </a:r>
          </a:p>
          <a:p>
            <a:pPr marL="353143" lvl="0" indent="-353143" defTabSz="665226">
              <a:defRPr>
                <a:solidFill>
                  <a:srgbClr val="000000"/>
                </a:solidFill>
              </a:defRPr>
            </a:pPr>
            <a:r>
              <a:rPr sz="2400">
                <a:latin typeface="Comic Sans MS"/>
                <a:ea typeface="Comic Sans MS"/>
                <a:cs typeface="Comic Sans MS"/>
                <a:sym typeface="Comic Sans MS"/>
              </a:rPr>
              <a:t>Akademik başarıyı arttırın.</a:t>
            </a:r>
          </a:p>
          <a:p>
            <a:pPr marL="353143" lvl="0" indent="-353143" defTabSz="665226">
              <a:defRPr>
                <a:solidFill>
                  <a:srgbClr val="000000"/>
                </a:solidFill>
              </a:defRPr>
            </a:pPr>
            <a:r>
              <a:rPr sz="2400">
                <a:latin typeface="Comic Sans MS"/>
                <a:ea typeface="Comic Sans MS"/>
                <a:cs typeface="Comic Sans MS"/>
                <a:sym typeface="Comic Sans MS"/>
              </a:rPr>
              <a:t>Karakter gelişimine önem verin.</a:t>
            </a:r>
          </a:p>
          <a:p>
            <a:pPr marL="353143" lvl="0" indent="-353143" defTabSz="665226">
              <a:defRPr>
                <a:solidFill>
                  <a:srgbClr val="000000"/>
                </a:solidFill>
              </a:defRPr>
            </a:pPr>
            <a:r>
              <a:rPr sz="2400">
                <a:latin typeface="Comic Sans MS"/>
                <a:ea typeface="Comic Sans MS"/>
                <a:cs typeface="Comic Sans MS"/>
                <a:sym typeface="Comic Sans MS"/>
              </a:rPr>
              <a:t>Riskli mekanları kontrol edin.</a:t>
            </a:r>
          </a:p>
        </p:txBody>
      </p:sp>
      <p:pic>
        <p:nvPicPr>
          <p:cNvPr id="271" name="image23.png"/>
          <p:cNvPicPr/>
          <p:nvPr/>
        </p:nvPicPr>
        <p:blipFill>
          <a:blip r:embed="rId2" cstate="print">
            <a:extLst/>
          </a:blip>
          <a:stretch>
            <a:fillRect/>
          </a:stretch>
        </p:blipFill>
        <p:spPr>
          <a:xfrm>
            <a:off x="7192085" y="3609654"/>
            <a:ext cx="2857502" cy="16002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677333" y="609600"/>
            <a:ext cx="8596670" cy="918951"/>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74" name="Shape 274"/>
          <p:cNvSpPr>
            <a:spLocks noGrp="1"/>
          </p:cNvSpPr>
          <p:nvPr>
            <p:ph type="body" idx="1"/>
          </p:nvPr>
        </p:nvSpPr>
        <p:spPr>
          <a:xfrm>
            <a:off x="677333" y="1637731"/>
            <a:ext cx="8596670" cy="4403631"/>
          </a:xfrm>
          <a:prstGeom prst="rect">
            <a:avLst/>
          </a:prstGeom>
        </p:spPr>
        <p:txBody>
          <a:bodyPr/>
          <a:lstStyle/>
          <a:p>
            <a:pPr marL="609600" lvl="0" indent="-609600">
              <a:defRPr>
                <a:solidFill>
                  <a:srgbClr val="000000"/>
                </a:solidFill>
              </a:defRPr>
            </a:pPr>
            <a:r>
              <a:rPr sz="2400">
                <a:latin typeface="Comic Sans MS"/>
                <a:ea typeface="Comic Sans MS"/>
                <a:cs typeface="Comic Sans MS"/>
                <a:sym typeface="Comic Sans MS"/>
              </a:rPr>
              <a:t>Riskli zamanlarda daha çok dikkatli olun.</a:t>
            </a:r>
          </a:p>
          <a:p>
            <a:pPr marL="609600" lvl="0" indent="-609600">
              <a:defRPr>
                <a:solidFill>
                  <a:srgbClr val="000000"/>
                </a:solidFill>
              </a:defRPr>
            </a:pPr>
            <a:r>
              <a:rPr sz="2400">
                <a:latin typeface="Comic Sans MS"/>
                <a:ea typeface="Comic Sans MS"/>
                <a:cs typeface="Comic Sans MS"/>
                <a:sym typeface="Comic Sans MS"/>
              </a:rPr>
              <a:t>Cezadan çok ödüle yer verin.</a:t>
            </a:r>
          </a:p>
          <a:p>
            <a:pPr marL="609600" lvl="0" indent="-609600">
              <a:defRPr>
                <a:solidFill>
                  <a:srgbClr val="000000"/>
                </a:solidFill>
              </a:defRPr>
            </a:pPr>
            <a:r>
              <a:rPr sz="2400">
                <a:latin typeface="Comic Sans MS"/>
                <a:ea typeface="Comic Sans MS"/>
                <a:cs typeface="Comic Sans MS"/>
                <a:sym typeface="Comic Sans MS"/>
              </a:rPr>
              <a:t>Rekabetçi eğitim kadar işbirlikçi öğrenmeye de önem verin.</a:t>
            </a:r>
          </a:p>
          <a:p>
            <a:pPr marL="609600" lvl="0" indent="-609600">
              <a:defRPr>
                <a:solidFill>
                  <a:srgbClr val="000000"/>
                </a:solidFill>
              </a:defRPr>
            </a:pPr>
            <a:r>
              <a:rPr sz="2400">
                <a:latin typeface="Comic Sans MS"/>
                <a:ea typeface="Comic Sans MS"/>
                <a:cs typeface="Comic Sans MS"/>
                <a:sym typeface="Comic Sans MS"/>
              </a:rPr>
              <a:t>Sınıf yönetiminde öğrencilerinizle işbirliği yapın.</a:t>
            </a:r>
          </a:p>
          <a:p>
            <a:pPr marL="609600" lvl="0" indent="-609600">
              <a:defRPr>
                <a:solidFill>
                  <a:srgbClr val="000000"/>
                </a:solidFill>
              </a:defRPr>
            </a:pPr>
            <a:r>
              <a:rPr sz="2400">
                <a:latin typeface="Comic Sans MS"/>
                <a:ea typeface="Comic Sans MS"/>
                <a:cs typeface="Comic Sans MS"/>
                <a:sym typeface="Comic Sans MS"/>
              </a:rPr>
              <a:t>Öğrencilerinizin sosyal ve arkadaşlık becerilerini geliştirmelerine yardım edin.</a:t>
            </a:r>
          </a:p>
          <a:p>
            <a:pPr marL="609600" lvl="0" indent="-609600">
              <a:defRPr>
                <a:solidFill>
                  <a:srgbClr val="000000"/>
                </a:solidFill>
              </a:defRPr>
            </a:pPr>
            <a:r>
              <a:rPr sz="2400">
                <a:latin typeface="Comic Sans MS"/>
                <a:ea typeface="Comic Sans MS"/>
                <a:cs typeface="Comic Sans MS"/>
                <a:sym typeface="Comic Sans MS"/>
              </a:rPr>
              <a:t>Şikayetleri ciddiye alın.</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77" name="Shape 277"/>
          <p:cNvSpPr>
            <a:spLocks noGrp="1"/>
          </p:cNvSpPr>
          <p:nvPr>
            <p:ph type="body" idx="1"/>
          </p:nvPr>
        </p:nvSpPr>
        <p:spPr>
          <a:xfrm>
            <a:off x="677333" y="1930400"/>
            <a:ext cx="8596670" cy="4110964"/>
          </a:xfrm>
          <a:prstGeom prst="rect">
            <a:avLst/>
          </a:prstGeom>
        </p:spPr>
        <p:txBody>
          <a:bodyPr/>
          <a:lstStyle/>
          <a:p>
            <a:pPr marL="345862" lvl="0" indent="-345862" defTabSz="651509">
              <a:spcBef>
                <a:spcPts val="300"/>
              </a:spcBef>
              <a:defRPr>
                <a:solidFill>
                  <a:srgbClr val="000000"/>
                </a:solidFill>
              </a:defRPr>
            </a:pPr>
            <a:r>
              <a:rPr sz="2400">
                <a:latin typeface="Comic Sans MS"/>
                <a:ea typeface="Comic Sans MS"/>
                <a:cs typeface="Comic Sans MS"/>
                <a:sym typeface="Comic Sans MS"/>
              </a:rPr>
              <a:t>Değerlendirme yapın.</a:t>
            </a:r>
          </a:p>
          <a:p>
            <a:pPr marL="345862" lvl="0" indent="-345862" defTabSz="651509">
              <a:spcBef>
                <a:spcPts val="300"/>
              </a:spcBef>
              <a:defRPr>
                <a:solidFill>
                  <a:srgbClr val="000000"/>
                </a:solidFill>
              </a:defRPr>
            </a:pPr>
            <a:r>
              <a:rPr sz="2400">
                <a:latin typeface="Comic Sans MS"/>
                <a:ea typeface="Comic Sans MS"/>
                <a:cs typeface="Comic Sans MS"/>
                <a:sym typeface="Comic Sans MS"/>
              </a:rPr>
              <a:t>Şiddete karışanlar ile tanıklık edenlere zaman geçirmeden yardım sunun.</a:t>
            </a:r>
          </a:p>
          <a:p>
            <a:pPr marL="345862" lvl="0" indent="-345862" defTabSz="651509">
              <a:spcBef>
                <a:spcPts val="300"/>
              </a:spcBef>
              <a:defRPr>
                <a:solidFill>
                  <a:srgbClr val="000000"/>
                </a:solidFill>
              </a:defRPr>
            </a:pPr>
            <a:r>
              <a:rPr sz="2400">
                <a:latin typeface="Comic Sans MS"/>
                <a:ea typeface="Comic Sans MS"/>
                <a:cs typeface="Comic Sans MS"/>
                <a:sym typeface="Comic Sans MS"/>
              </a:rPr>
              <a:t>Şiddete karışan çocukların ailelerini mutlaka bilgilendirin ve sorunu çözmek için onları da sürece katın.</a:t>
            </a:r>
          </a:p>
          <a:p>
            <a:pPr marL="345862" lvl="0" indent="-345862" defTabSz="651509">
              <a:spcBef>
                <a:spcPts val="300"/>
              </a:spcBef>
              <a:defRPr>
                <a:solidFill>
                  <a:srgbClr val="000000"/>
                </a:solidFill>
              </a:defRPr>
            </a:pPr>
            <a:r>
              <a:rPr sz="2400">
                <a:latin typeface="Comic Sans MS"/>
                <a:ea typeface="Comic Sans MS"/>
                <a:cs typeface="Comic Sans MS"/>
                <a:sym typeface="Comic Sans MS"/>
              </a:rPr>
              <a:t>Öğrencileri şiddet ve zorbalık konusunda bilgilendirin.</a:t>
            </a:r>
          </a:p>
          <a:p>
            <a:pPr marL="345862" lvl="0" indent="-345862" defTabSz="651509">
              <a:spcBef>
                <a:spcPts val="300"/>
              </a:spcBef>
              <a:defRPr>
                <a:solidFill>
                  <a:srgbClr val="000000"/>
                </a:solidFill>
              </a:defRPr>
            </a:pPr>
            <a:r>
              <a:rPr sz="2400">
                <a:latin typeface="Comic Sans MS"/>
                <a:ea typeface="Comic Sans MS"/>
                <a:cs typeface="Comic Sans MS"/>
                <a:sym typeface="Comic Sans MS"/>
              </a:rPr>
              <a:t>Sorunları görmezlikten gelmeyin.</a:t>
            </a:r>
          </a:p>
        </p:txBody>
      </p:sp>
      <p:pic>
        <p:nvPicPr>
          <p:cNvPr id="278" name="image24.png"/>
          <p:cNvPicPr/>
          <p:nvPr/>
        </p:nvPicPr>
        <p:blipFill>
          <a:blip r:embed="rId2" cstate="print">
            <a:extLst/>
          </a:blip>
          <a:stretch>
            <a:fillRect/>
          </a:stretch>
        </p:blipFill>
        <p:spPr>
          <a:xfrm>
            <a:off x="8621331" y="4495443"/>
            <a:ext cx="2619377" cy="174307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81" name="Shape 281"/>
          <p:cNvSpPr>
            <a:spLocks noGrp="1"/>
          </p:cNvSpPr>
          <p:nvPr>
            <p:ph type="body" idx="1"/>
          </p:nvPr>
        </p:nvSpPr>
        <p:spPr>
          <a:xfrm>
            <a:off x="677333" y="1751157"/>
            <a:ext cx="8596670" cy="3880773"/>
          </a:xfrm>
          <a:prstGeom prst="rect">
            <a:avLst/>
          </a:prstGeom>
        </p:spPr>
        <p:txBody>
          <a:bodyPr/>
          <a:lstStyle/>
          <a:p>
            <a:pPr marL="514094" lvl="0" indent="-514094" defTabSz="420623">
              <a:spcBef>
                <a:spcPts val="900"/>
              </a:spcBef>
              <a:defRPr>
                <a:solidFill>
                  <a:srgbClr val="000000"/>
                </a:solidFill>
              </a:defRPr>
            </a:pPr>
            <a:r>
              <a:rPr sz="2200">
                <a:latin typeface="Comic Sans MS"/>
                <a:ea typeface="Comic Sans MS"/>
                <a:cs typeface="Comic Sans MS"/>
                <a:sym typeface="Comic Sans MS"/>
              </a:rPr>
              <a:t>Zorbalık olaylarına duyarlı olun.</a:t>
            </a:r>
            <a:endParaRPr sz="1600"/>
          </a:p>
          <a:p>
            <a:pPr marL="514094" lvl="0" indent="-514094" defTabSz="420623">
              <a:spcBef>
                <a:spcPts val="900"/>
              </a:spcBef>
              <a:defRPr>
                <a:solidFill>
                  <a:srgbClr val="000000"/>
                </a:solidFill>
              </a:defRPr>
            </a:pPr>
            <a:r>
              <a:rPr sz="2200">
                <a:latin typeface="Comic Sans MS"/>
                <a:ea typeface="Comic Sans MS"/>
                <a:cs typeface="Comic Sans MS"/>
                <a:sym typeface="Comic Sans MS"/>
              </a:rPr>
              <a:t>Öğrencilerinizi tanıyın.</a:t>
            </a:r>
            <a:endParaRPr sz="1600"/>
          </a:p>
          <a:p>
            <a:pPr marL="514094" lvl="0" indent="-514094" defTabSz="420623">
              <a:spcBef>
                <a:spcPts val="900"/>
              </a:spcBef>
              <a:defRPr>
                <a:solidFill>
                  <a:srgbClr val="000000"/>
                </a:solidFill>
              </a:defRPr>
            </a:pPr>
            <a:r>
              <a:rPr sz="2200">
                <a:latin typeface="Comic Sans MS"/>
                <a:ea typeface="Comic Sans MS"/>
                <a:cs typeface="Comic Sans MS"/>
                <a:sym typeface="Comic Sans MS"/>
              </a:rPr>
              <a:t>Öğrencilerin birbirleri hakkında olumlu şeyler yazmalarına dayalı egzersizler yapın.</a:t>
            </a:r>
            <a:endParaRPr sz="1600"/>
          </a:p>
          <a:p>
            <a:pPr marL="514094" lvl="0" indent="-514094" defTabSz="420623">
              <a:spcBef>
                <a:spcPts val="900"/>
              </a:spcBef>
              <a:defRPr>
                <a:solidFill>
                  <a:srgbClr val="000000"/>
                </a:solidFill>
              </a:defRPr>
            </a:pPr>
            <a:r>
              <a:rPr sz="2200">
                <a:latin typeface="Comic Sans MS"/>
                <a:ea typeface="Comic Sans MS"/>
                <a:cs typeface="Comic Sans MS"/>
                <a:sym typeface="Comic Sans MS"/>
              </a:rPr>
              <a:t>Velileri tanıyın ve onlarla işbirliği yapın.</a:t>
            </a:r>
            <a:endParaRPr sz="1600"/>
          </a:p>
          <a:p>
            <a:pPr marL="514094" lvl="0" indent="-514094" defTabSz="420623">
              <a:spcBef>
                <a:spcPts val="900"/>
              </a:spcBef>
              <a:defRPr>
                <a:solidFill>
                  <a:srgbClr val="000000"/>
                </a:solidFill>
              </a:defRPr>
            </a:pPr>
            <a:r>
              <a:rPr sz="2200">
                <a:latin typeface="Comic Sans MS"/>
                <a:ea typeface="Comic Sans MS"/>
                <a:cs typeface="Comic Sans MS"/>
                <a:sym typeface="Comic Sans MS"/>
              </a:rPr>
              <a:t>Zorbalığı teşvik edici davranışlardan kaçının.</a:t>
            </a:r>
            <a:endParaRPr sz="1600"/>
          </a:p>
          <a:p>
            <a:pPr marL="514094" lvl="0" indent="-514094" defTabSz="420623">
              <a:spcBef>
                <a:spcPts val="900"/>
              </a:spcBef>
              <a:defRPr>
                <a:solidFill>
                  <a:srgbClr val="000000"/>
                </a:solidFill>
              </a:defRPr>
            </a:pPr>
            <a:r>
              <a:rPr sz="2200">
                <a:latin typeface="Comic Sans MS"/>
                <a:ea typeface="Comic Sans MS"/>
                <a:cs typeface="Comic Sans MS"/>
                <a:sym typeface="Comic Sans MS"/>
              </a:rPr>
              <a:t>Önyargılardan uzak durun.</a:t>
            </a:r>
            <a:endParaRPr sz="1600"/>
          </a:p>
          <a:p>
            <a:pPr marL="514094" lvl="0" indent="-514094" defTabSz="420623">
              <a:spcBef>
                <a:spcPts val="900"/>
              </a:spcBef>
              <a:defRPr>
                <a:solidFill>
                  <a:srgbClr val="000000"/>
                </a:solidFill>
              </a:defRPr>
            </a:pPr>
            <a:r>
              <a:rPr sz="2200">
                <a:latin typeface="Comic Sans MS"/>
                <a:ea typeface="Comic Sans MS"/>
                <a:cs typeface="Comic Sans MS"/>
                <a:sym typeface="Comic Sans MS"/>
              </a:rPr>
              <a:t>Doğrudan gözlenemeyen zorbalığa dikkat edin.</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84" name="Shape 284"/>
          <p:cNvSpPr>
            <a:spLocks noGrp="1"/>
          </p:cNvSpPr>
          <p:nvPr>
            <p:ph type="body" idx="1"/>
          </p:nvPr>
        </p:nvSpPr>
        <p:spPr>
          <a:xfrm>
            <a:off x="677333" y="1746911"/>
            <a:ext cx="8596670" cy="4294453"/>
          </a:xfrm>
          <a:prstGeom prst="rect">
            <a:avLst/>
          </a:prstGeom>
        </p:spPr>
        <p:txBody>
          <a:bodyPr/>
          <a:lstStyle/>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Şaka ile zorbalık arasındaki farkı ayırt edin.</a:t>
            </a:r>
            <a:endParaRPr sz="1700"/>
          </a:p>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Zorbalık karşıtı poster yarışması düzenleyin.</a:t>
            </a:r>
            <a:endParaRPr sz="1700"/>
          </a:p>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Öğrencilerinizi şiddete uğradıklarında ne yapmaları gerektiği konusunda bilgilendirin.</a:t>
            </a:r>
            <a:endParaRPr sz="1700"/>
          </a:p>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Alt  sınıftaki öğrencileri üst sınıftaki öğrencilerden koruyun.</a:t>
            </a:r>
            <a:endParaRPr sz="1700"/>
          </a:p>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Pasif izleyicileri uyarın.</a:t>
            </a:r>
            <a:endParaRPr sz="1700"/>
          </a:p>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Müdahale edin.</a:t>
            </a:r>
            <a:endParaRPr sz="1700"/>
          </a:p>
          <a:p>
            <a:pPr marL="531875" lvl="0" indent="-442382" defTabSz="599387">
              <a:spcBef>
                <a:spcPts val="200"/>
              </a:spcBef>
              <a:buClr>
                <a:srgbClr val="000000"/>
              </a:buClr>
              <a:buFont typeface="Wingdings"/>
              <a:buChar char="➢"/>
              <a:defRPr>
                <a:solidFill>
                  <a:srgbClr val="000000"/>
                </a:solidFill>
              </a:defRPr>
            </a:pPr>
            <a:r>
              <a:rPr sz="2200">
                <a:latin typeface="Comic Sans MS"/>
                <a:ea typeface="Comic Sans MS"/>
                <a:cs typeface="Comic Sans MS"/>
                <a:sym typeface="Comic Sans MS"/>
              </a:rPr>
              <a:t>Çatışma çözme ve öfke kontrolü becerileriniz geliştirin ve bunları öğrencilerinize öğretin.</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Öğretmenler Neler Yapabilir?</a:t>
            </a:r>
          </a:p>
        </p:txBody>
      </p:sp>
      <p:sp>
        <p:nvSpPr>
          <p:cNvPr id="287" name="Shape 287"/>
          <p:cNvSpPr>
            <a:spLocks noGrp="1"/>
          </p:cNvSpPr>
          <p:nvPr>
            <p:ph type="body" idx="1"/>
          </p:nvPr>
        </p:nvSpPr>
        <p:spPr>
          <a:xfrm>
            <a:off x="677333" y="1705971"/>
            <a:ext cx="8596670" cy="4335394"/>
          </a:xfrm>
          <a:prstGeom prst="rect">
            <a:avLst/>
          </a:prstGeom>
        </p:spPr>
        <p:txBody>
          <a:bodyPr/>
          <a:lstStyle/>
          <a:p>
            <a:pPr marL="494917" lvl="0" indent="-405425" defTabSz="599388">
              <a:spcBef>
                <a:spcPts val="200"/>
              </a:spcBef>
              <a:buClr>
                <a:srgbClr val="000000"/>
              </a:buClr>
              <a:buFont typeface="Arial"/>
              <a:buChar char="•"/>
              <a:defRPr>
                <a:solidFill>
                  <a:srgbClr val="000000"/>
                </a:solidFill>
              </a:defRPr>
            </a:pPr>
            <a:r>
              <a:rPr sz="2200">
                <a:latin typeface="Comic Sans MS"/>
                <a:ea typeface="Comic Sans MS"/>
                <a:cs typeface="Comic Sans MS"/>
                <a:sym typeface="Comic Sans MS"/>
              </a:rPr>
              <a:t>Öğrencilerinizi şiddet veya suç konusunda bildiklerini anlatmaları için cesaretlendirin.</a:t>
            </a:r>
            <a:endParaRPr sz="1600"/>
          </a:p>
          <a:p>
            <a:pPr marL="494917" lvl="0" indent="-405425" defTabSz="599388">
              <a:spcBef>
                <a:spcPts val="200"/>
              </a:spcBef>
              <a:buClr>
                <a:srgbClr val="000000"/>
              </a:buClr>
              <a:buFont typeface="Arial"/>
              <a:buChar char="•"/>
              <a:defRPr>
                <a:solidFill>
                  <a:srgbClr val="000000"/>
                </a:solidFill>
              </a:defRPr>
            </a:pPr>
            <a:r>
              <a:rPr sz="2200">
                <a:latin typeface="Comic Sans MS"/>
                <a:ea typeface="Comic Sans MS"/>
                <a:cs typeface="Comic Sans MS"/>
                <a:sym typeface="Comic Sans MS"/>
              </a:rPr>
              <a:t>Öğrencilerinize şiddet ve şiddetin nasıl önlenebileceğine ilişkin önerilerini sorun.</a:t>
            </a:r>
            <a:endParaRPr sz="1600"/>
          </a:p>
          <a:p>
            <a:pPr marL="494917" lvl="0" indent="-405425" defTabSz="599388">
              <a:spcBef>
                <a:spcPts val="200"/>
              </a:spcBef>
              <a:buClr>
                <a:srgbClr val="000000"/>
              </a:buClr>
              <a:buFont typeface="Arial"/>
              <a:buChar char="•"/>
              <a:defRPr>
                <a:solidFill>
                  <a:srgbClr val="000000"/>
                </a:solidFill>
              </a:defRPr>
            </a:pPr>
            <a:r>
              <a:rPr sz="2200">
                <a:latin typeface="Comic Sans MS"/>
                <a:ea typeface="Comic Sans MS"/>
                <a:cs typeface="Comic Sans MS"/>
                <a:sym typeface="Comic Sans MS"/>
              </a:rPr>
              <a:t>Öğrencilerimizde farklılıklara tolerans kültürü geliştirin.</a:t>
            </a:r>
            <a:endParaRPr sz="1600"/>
          </a:p>
          <a:p>
            <a:pPr marL="494917" lvl="0" indent="-405425" defTabSz="599388">
              <a:spcBef>
                <a:spcPts val="200"/>
              </a:spcBef>
              <a:buClr>
                <a:srgbClr val="000000"/>
              </a:buClr>
              <a:buFont typeface="Arial"/>
              <a:buChar char="•"/>
              <a:defRPr>
                <a:solidFill>
                  <a:srgbClr val="000000"/>
                </a:solidFill>
              </a:defRPr>
            </a:pPr>
            <a:r>
              <a:rPr sz="2200">
                <a:latin typeface="Comic Sans MS"/>
                <a:ea typeface="Comic Sans MS"/>
                <a:cs typeface="Comic Sans MS"/>
                <a:sym typeface="Comic Sans MS"/>
              </a:rPr>
              <a:t>Öğrencilerinizin sosyal becerilerini geliştirin.</a:t>
            </a:r>
            <a:endParaRPr sz="1600"/>
          </a:p>
          <a:p>
            <a:pPr marL="494917" lvl="0" indent="-405425" defTabSz="599388">
              <a:spcBef>
                <a:spcPts val="200"/>
              </a:spcBef>
              <a:buClr>
                <a:srgbClr val="000000"/>
              </a:buClr>
              <a:buFont typeface="Arial"/>
              <a:buChar char="•"/>
              <a:defRPr>
                <a:solidFill>
                  <a:srgbClr val="000000"/>
                </a:solidFill>
              </a:defRPr>
            </a:pPr>
            <a:r>
              <a:rPr sz="2200">
                <a:latin typeface="Comic Sans MS"/>
                <a:ea typeface="Comic Sans MS"/>
                <a:cs typeface="Comic Sans MS"/>
                <a:sym typeface="Comic Sans MS"/>
              </a:rPr>
              <a:t>Şiddete uğrayan ve zarar gören öğrencilerinizi dikkatle dinleyin.</a:t>
            </a:r>
            <a:endParaRPr sz="1600"/>
          </a:p>
          <a:p>
            <a:pPr marL="494917" lvl="0" indent="-405425" defTabSz="599388">
              <a:spcBef>
                <a:spcPts val="200"/>
              </a:spcBef>
              <a:buClr>
                <a:srgbClr val="000000"/>
              </a:buClr>
              <a:buFont typeface="Arial"/>
              <a:buChar char="•"/>
              <a:defRPr>
                <a:solidFill>
                  <a:srgbClr val="000000"/>
                </a:solidFill>
              </a:defRPr>
            </a:pPr>
            <a:r>
              <a:rPr sz="2200">
                <a:latin typeface="Comic Sans MS"/>
                <a:ea typeface="Comic Sans MS"/>
                <a:cs typeface="Comic Sans MS"/>
                <a:sym typeface="Comic Sans MS"/>
              </a:rPr>
              <a:t>Şiddeti önlemek amacıyla gerçekleştirdiğiniz uygulamaların etkililiğini düzenli olarak değerlendirin.</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xfrm>
            <a:off x="677333" y="609600"/>
            <a:ext cx="8596670" cy="1000837"/>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290" name="Shape 290"/>
          <p:cNvSpPr>
            <a:spLocks noGrp="1"/>
          </p:cNvSpPr>
          <p:nvPr>
            <p:ph type="body" idx="1"/>
          </p:nvPr>
        </p:nvSpPr>
        <p:spPr>
          <a:xfrm>
            <a:off x="677333" y="1610436"/>
            <a:ext cx="8596670" cy="4430927"/>
          </a:xfrm>
          <a:prstGeom prst="rect">
            <a:avLst/>
          </a:prstGeom>
        </p:spPr>
        <p:txBody>
          <a:bodyPr/>
          <a:lstStyle/>
          <a:p>
            <a:pPr marL="0" lvl="0" indent="0" defTabSz="452627">
              <a:lnSpc>
                <a:spcPct val="90000"/>
              </a:lnSpc>
              <a:spcBef>
                <a:spcPts val="900"/>
              </a:spcBef>
              <a:buSzTx/>
              <a:buNone/>
              <a:defRPr>
                <a:solidFill>
                  <a:srgbClr val="000000"/>
                </a:solidFill>
              </a:defRPr>
            </a:pPr>
            <a:r>
              <a:rPr sz="2300">
                <a:solidFill>
                  <a:srgbClr val="404040"/>
                </a:solidFill>
                <a:latin typeface="Comic Sans MS Bold"/>
                <a:ea typeface="Comic Sans MS Bold"/>
                <a:cs typeface="Comic Sans MS Bold"/>
                <a:sym typeface="Comic Sans MS Bold"/>
              </a:rPr>
              <a:t>Zorbalık ortaya çıkmadan önce;</a:t>
            </a:r>
            <a:endParaRPr sz="2300">
              <a:latin typeface="Comic Sans MS Bold"/>
              <a:ea typeface="Comic Sans MS Bold"/>
              <a:cs typeface="Comic Sans MS Bold"/>
              <a:sym typeface="Comic Sans MS Bold"/>
            </a:endParaRPr>
          </a:p>
          <a:p>
            <a:pPr marL="578356" lvl="0" indent="-578356" defTabSz="452627">
              <a:lnSpc>
                <a:spcPct val="90000"/>
              </a:lnSpc>
              <a:spcBef>
                <a:spcPts val="900"/>
              </a:spcBef>
              <a:defRPr>
                <a:solidFill>
                  <a:srgbClr val="000000"/>
                </a:solidFill>
              </a:defRPr>
            </a:pPr>
            <a:r>
              <a:rPr sz="2300">
                <a:solidFill>
                  <a:srgbClr val="404040"/>
                </a:solidFill>
                <a:latin typeface="Comic Sans MS"/>
                <a:ea typeface="Comic Sans MS"/>
                <a:cs typeface="Comic Sans MS"/>
                <a:sym typeface="Comic Sans MS"/>
              </a:rPr>
              <a:t>Çocuklarınızın diğer arkadaşlarının yanında popüler olması yönündeki arzularınızı, çocuklarınıza yansıtmaktan kaçının.</a:t>
            </a:r>
            <a:endParaRPr sz="2300">
              <a:latin typeface="Comic Sans MS"/>
              <a:ea typeface="Comic Sans MS"/>
              <a:cs typeface="Comic Sans MS"/>
              <a:sym typeface="Comic Sans MS"/>
            </a:endParaRPr>
          </a:p>
          <a:p>
            <a:pPr marL="578356" lvl="0" indent="-578356" defTabSz="452627">
              <a:lnSpc>
                <a:spcPct val="90000"/>
              </a:lnSpc>
              <a:spcBef>
                <a:spcPts val="900"/>
              </a:spcBef>
              <a:defRPr>
                <a:solidFill>
                  <a:srgbClr val="000000"/>
                </a:solidFill>
              </a:defRPr>
            </a:pPr>
            <a:r>
              <a:rPr sz="2300">
                <a:solidFill>
                  <a:srgbClr val="404040"/>
                </a:solidFill>
                <a:latin typeface="Comic Sans MS"/>
                <a:ea typeface="Comic Sans MS"/>
                <a:cs typeface="Comic Sans MS"/>
                <a:sym typeface="Comic Sans MS"/>
              </a:rPr>
              <a:t>Çocuklarınızla daha fazla ortak zaman geçirin, onları dinleyin ve çocuklarınızla iyi ilişkiler kurun.</a:t>
            </a:r>
            <a:endParaRPr sz="2300">
              <a:latin typeface="Comic Sans MS"/>
              <a:ea typeface="Comic Sans MS"/>
              <a:cs typeface="Comic Sans MS"/>
              <a:sym typeface="Comic Sans MS"/>
            </a:endParaRPr>
          </a:p>
          <a:p>
            <a:pPr marL="578356" lvl="0" indent="-578356" defTabSz="452627">
              <a:lnSpc>
                <a:spcPct val="90000"/>
              </a:lnSpc>
              <a:spcBef>
                <a:spcPts val="900"/>
              </a:spcBef>
              <a:defRPr>
                <a:solidFill>
                  <a:srgbClr val="000000"/>
                </a:solidFill>
              </a:defRPr>
            </a:pPr>
            <a:r>
              <a:rPr sz="2300">
                <a:solidFill>
                  <a:srgbClr val="404040"/>
                </a:solidFill>
                <a:latin typeface="Comic Sans MS"/>
                <a:ea typeface="Comic Sans MS"/>
                <a:cs typeface="Comic Sans MS"/>
                <a:sym typeface="Comic Sans MS"/>
              </a:rPr>
              <a:t>Çocuklarınızın telefonda veya internet üzerinden kimlerle arkadaşlık yaptığını takip edin.</a:t>
            </a:r>
            <a:endParaRPr sz="2300">
              <a:latin typeface="Comic Sans MS"/>
              <a:ea typeface="Comic Sans MS"/>
              <a:cs typeface="Comic Sans MS"/>
              <a:sym typeface="Comic Sans MS"/>
            </a:endParaRPr>
          </a:p>
          <a:p>
            <a:pPr marL="578356" lvl="0" indent="-578356" defTabSz="452627">
              <a:lnSpc>
                <a:spcPct val="90000"/>
              </a:lnSpc>
              <a:spcBef>
                <a:spcPts val="900"/>
              </a:spcBef>
              <a:defRPr>
                <a:solidFill>
                  <a:srgbClr val="000000"/>
                </a:solidFill>
              </a:defRPr>
            </a:pPr>
            <a:r>
              <a:rPr sz="2300">
                <a:solidFill>
                  <a:srgbClr val="404040"/>
                </a:solidFill>
                <a:latin typeface="Comic Sans MS"/>
                <a:ea typeface="Comic Sans MS"/>
                <a:cs typeface="Comic Sans MS"/>
                <a:sym typeface="Comic Sans MS"/>
              </a:rPr>
              <a:t> Çocuğunuzun arkadaş çevresinde ya da size karşı davranışlarında değişiklik olup olmadığı konusunda dikkatli ve duyarlı olun. </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293" name="Shape 293"/>
          <p:cNvSpPr>
            <a:spLocks noGrp="1"/>
          </p:cNvSpPr>
          <p:nvPr>
            <p:ph type="body" idx="1"/>
          </p:nvPr>
        </p:nvSpPr>
        <p:spPr>
          <a:xfrm>
            <a:off x="677331" y="1637731"/>
            <a:ext cx="9190001" cy="4403631"/>
          </a:xfrm>
          <a:prstGeom prst="rect">
            <a:avLst/>
          </a:prstGeom>
        </p:spPr>
        <p:txBody>
          <a:bodyPr/>
          <a:lstStyle/>
          <a:p>
            <a:pPr marL="246793" lvl="0" indent="-246793" defTabSz="429768">
              <a:spcBef>
                <a:spcPts val="400"/>
              </a:spcBef>
              <a:defRPr>
                <a:solidFill>
                  <a:srgbClr val="000000"/>
                </a:solidFill>
              </a:defRPr>
            </a:pPr>
            <a:r>
              <a:rPr>
                <a:solidFill>
                  <a:srgbClr val="404040"/>
                </a:solidFill>
                <a:latin typeface="Comic Sans MS"/>
                <a:ea typeface="Comic Sans MS"/>
                <a:cs typeface="Comic Sans MS"/>
                <a:sym typeface="Comic Sans MS"/>
              </a:rPr>
              <a:t>Zaman zaman çocuklarınıza kendisini üzen veya kızdıran arkadaşları olup olmadığını ve bu durumun nasıl olduğunu sorun.</a:t>
            </a:r>
            <a:endParaRPr>
              <a:latin typeface="Comic Sans MS"/>
              <a:ea typeface="Comic Sans MS"/>
              <a:cs typeface="Comic Sans MS"/>
              <a:sym typeface="Comic Sans MS"/>
            </a:endParaRPr>
          </a:p>
          <a:p>
            <a:pPr marL="322324" lvl="0" indent="-322324" defTabSz="429768">
              <a:spcBef>
                <a:spcPts val="900"/>
              </a:spcBef>
              <a:defRPr>
                <a:solidFill>
                  <a:srgbClr val="000000"/>
                </a:solidFill>
              </a:defRPr>
            </a:pPr>
            <a:endParaRPr>
              <a:latin typeface="Comic Sans MS"/>
              <a:ea typeface="Comic Sans MS"/>
              <a:cs typeface="Comic Sans MS"/>
              <a:sym typeface="Comic Sans MS"/>
            </a:endParaRPr>
          </a:p>
          <a:p>
            <a:pPr marL="322324" lvl="0" indent="-322324" algn="ctr" defTabSz="429768">
              <a:spcBef>
                <a:spcPts val="400"/>
              </a:spcBef>
              <a:buSzTx/>
              <a:buNone/>
              <a:defRPr>
                <a:solidFill>
                  <a:srgbClr val="000000"/>
                </a:solidFill>
              </a:defRPr>
            </a:pPr>
            <a:r>
              <a:rPr>
                <a:solidFill>
                  <a:srgbClr val="404040"/>
                </a:solidFill>
                <a:latin typeface="Comic Sans MS"/>
                <a:ea typeface="Comic Sans MS"/>
                <a:cs typeface="Comic Sans MS"/>
                <a:sym typeface="Comic Sans MS"/>
              </a:rPr>
              <a:t>Böylece çocuklarınızın zorbalığa kurban veya zorba olarak katılmasını önleyebilirsiniz.</a:t>
            </a:r>
            <a:endParaRPr>
              <a:latin typeface="Comic Sans MS"/>
              <a:ea typeface="Comic Sans MS"/>
              <a:cs typeface="Comic Sans MS"/>
              <a:sym typeface="Comic Sans MS"/>
            </a:endParaRPr>
          </a:p>
          <a:p>
            <a:pPr marL="322324" lvl="0" indent="-322324" algn="ctr" defTabSz="429768">
              <a:spcBef>
                <a:spcPts val="400"/>
              </a:spcBef>
              <a:buSzTx/>
              <a:buNone/>
              <a:defRPr>
                <a:solidFill>
                  <a:srgbClr val="000000"/>
                </a:solidFill>
              </a:defRPr>
            </a:pPr>
            <a:endParaRPr>
              <a:latin typeface="Comic Sans MS"/>
              <a:ea typeface="Comic Sans MS"/>
              <a:cs typeface="Comic Sans MS"/>
              <a:sym typeface="Comic Sans MS"/>
            </a:endParaRPr>
          </a:p>
          <a:p>
            <a:pPr marL="356481" lvl="0" indent="-356481" defTabSz="429768">
              <a:spcBef>
                <a:spcPts val="0"/>
              </a:spcBef>
              <a:buSzPct val="100000"/>
              <a:defRPr>
                <a:solidFill>
                  <a:srgbClr val="000000"/>
                </a:solidFill>
              </a:defRPr>
            </a:pPr>
            <a:r>
              <a:rPr>
                <a:solidFill>
                  <a:srgbClr val="404040"/>
                </a:solidFill>
                <a:latin typeface="Comic Sans MS"/>
                <a:ea typeface="Comic Sans MS"/>
                <a:cs typeface="Comic Sans MS"/>
                <a:sym typeface="Comic Sans MS"/>
              </a:rPr>
              <a:t>Çocuklarınızın kimlerle vakit geçirdiğini öğrenme ve beğenmediğiniz arkadaşlarıyla iletişimlerini kesmeleri yönündeki müdahalenizi aşırıya kaçmadan yapın. </a:t>
            </a:r>
            <a:endParaRPr>
              <a:latin typeface="Comic Sans MS"/>
              <a:ea typeface="Comic Sans MS"/>
              <a:cs typeface="Comic Sans MS"/>
              <a:sym typeface="Comic Sans MS"/>
            </a:endParaRPr>
          </a:p>
          <a:p>
            <a:pPr marL="322324" lvl="0" indent="-322324" defTabSz="429768">
              <a:spcBef>
                <a:spcPts val="0"/>
              </a:spcBef>
              <a:buSzPct val="100000"/>
              <a:defRPr>
                <a:solidFill>
                  <a:srgbClr val="000000"/>
                </a:solidFill>
              </a:defRPr>
            </a:pPr>
            <a:endParaRPr>
              <a:latin typeface="Comic Sans MS"/>
              <a:ea typeface="Comic Sans MS"/>
              <a:cs typeface="Comic Sans MS"/>
              <a:sym typeface="Comic Sans MS"/>
            </a:endParaRPr>
          </a:p>
          <a:p>
            <a:pPr marL="322324" lvl="0" indent="-322324" algn="ctr" defTabSz="429768">
              <a:spcBef>
                <a:spcPts val="0"/>
              </a:spcBef>
              <a:buSzTx/>
              <a:buNone/>
              <a:defRPr>
                <a:solidFill>
                  <a:srgbClr val="000000"/>
                </a:solidFill>
              </a:defRPr>
            </a:pPr>
            <a:r>
              <a:rPr>
                <a:solidFill>
                  <a:srgbClr val="404040"/>
                </a:solidFill>
                <a:latin typeface="Comic Sans MS"/>
                <a:ea typeface="Comic Sans MS"/>
                <a:cs typeface="Comic Sans MS"/>
                <a:sym typeface="Comic Sans MS"/>
              </a:rPr>
              <a:t>Dozajı kaçan yönlendirmelerin çocukları olumsuz akran gruplarına yaklaştırabileceğini unutmayın. </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title"/>
          </p:nvPr>
        </p:nvSpPr>
        <p:spPr>
          <a:xfrm>
            <a:off x="677333" y="609600"/>
            <a:ext cx="8596670" cy="1028133"/>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296" name="Shape 296"/>
          <p:cNvSpPr>
            <a:spLocks noGrp="1"/>
          </p:cNvSpPr>
          <p:nvPr>
            <p:ph type="body" idx="1"/>
          </p:nvPr>
        </p:nvSpPr>
        <p:spPr>
          <a:xfrm>
            <a:off x="677333" y="1637731"/>
            <a:ext cx="9094463" cy="4403631"/>
          </a:xfrm>
          <a:prstGeom prst="rect">
            <a:avLst/>
          </a:prstGeom>
        </p:spPr>
        <p:txBody>
          <a:bodyPr/>
          <a:lstStyle/>
          <a:p>
            <a:pPr marL="0" lvl="0" indent="0" defTabSz="420623">
              <a:lnSpc>
                <a:spcPct val="90000"/>
              </a:lnSpc>
              <a:spcBef>
                <a:spcPts val="900"/>
              </a:spcBef>
              <a:buSzTx/>
              <a:buNone/>
              <a:defRPr>
                <a:solidFill>
                  <a:srgbClr val="000000"/>
                </a:solidFill>
              </a:defRPr>
            </a:pPr>
            <a:r>
              <a:rPr sz="2200">
                <a:solidFill>
                  <a:srgbClr val="404040"/>
                </a:solidFill>
                <a:latin typeface="Trebuchet MS Bold"/>
                <a:ea typeface="Trebuchet MS Bold"/>
                <a:cs typeface="Trebuchet MS Bold"/>
                <a:sym typeface="Trebuchet MS Bold"/>
              </a:rPr>
              <a:t>Çocuğunuz Zorbalık olayına karışmışsa …</a:t>
            </a:r>
            <a:endParaRPr sz="2200">
              <a:latin typeface="Trebuchet MS Bold"/>
              <a:ea typeface="Trebuchet MS Bold"/>
              <a:cs typeface="Trebuchet MS Bold"/>
              <a:sym typeface="Trebuchet MS Bold"/>
            </a:endParaRPr>
          </a:p>
          <a:p>
            <a:pPr marL="409372" lvl="0" indent="-409372" defTabSz="420623">
              <a:lnSpc>
                <a:spcPct val="90000"/>
              </a:lnSpc>
              <a:spcBef>
                <a:spcPts val="0"/>
              </a:spcBef>
              <a:buSzPct val="100000"/>
              <a:defRPr>
                <a:solidFill>
                  <a:srgbClr val="000000"/>
                </a:solidFill>
              </a:defRPr>
            </a:pPr>
            <a:r>
              <a:rPr sz="2200">
                <a:solidFill>
                  <a:srgbClr val="404040"/>
                </a:solidFill>
                <a:latin typeface="Comic Sans MS"/>
                <a:ea typeface="Comic Sans MS"/>
                <a:cs typeface="Comic Sans MS"/>
                <a:sym typeface="Comic Sans MS"/>
              </a:rPr>
              <a:t>Öncelikle çocuğunuzu dikkatle dinleyin.</a:t>
            </a:r>
            <a:endParaRPr sz="2200">
              <a:latin typeface="Comic Sans MS"/>
              <a:ea typeface="Comic Sans MS"/>
              <a:cs typeface="Comic Sans MS"/>
              <a:sym typeface="Comic Sans MS"/>
            </a:endParaRPr>
          </a:p>
          <a:p>
            <a:pPr marL="315468" lvl="0" indent="-315468" defTabSz="420623">
              <a:lnSpc>
                <a:spcPct val="90000"/>
              </a:lnSpc>
              <a:spcBef>
                <a:spcPts val="0"/>
              </a:spcBef>
              <a:buSzPct val="100000"/>
              <a:defRPr>
                <a:solidFill>
                  <a:srgbClr val="000000"/>
                </a:solidFill>
              </a:defRPr>
            </a:pPr>
            <a:endParaRPr sz="2200">
              <a:latin typeface="Comic Sans MS"/>
              <a:ea typeface="Comic Sans MS"/>
              <a:cs typeface="Comic Sans MS"/>
              <a:sym typeface="Comic Sans MS"/>
            </a:endParaRPr>
          </a:p>
          <a:p>
            <a:pPr marL="409372" lvl="0" indent="-409372" defTabSz="420623">
              <a:lnSpc>
                <a:spcPct val="90000"/>
              </a:lnSpc>
              <a:spcBef>
                <a:spcPts val="0"/>
              </a:spcBef>
              <a:buSzPct val="100000"/>
              <a:defRPr>
                <a:solidFill>
                  <a:srgbClr val="000000"/>
                </a:solidFill>
              </a:defRPr>
            </a:pPr>
            <a:r>
              <a:rPr sz="2200">
                <a:solidFill>
                  <a:srgbClr val="404040"/>
                </a:solidFill>
                <a:latin typeface="Comic Sans MS"/>
                <a:ea typeface="Comic Sans MS"/>
                <a:cs typeface="Comic Sans MS"/>
                <a:sym typeface="Comic Sans MS"/>
              </a:rPr>
              <a:t>Çocuğunuza nasıl yardım edebileceğiniz üzerinde düşünün ve okul ile işbirliği yapın. </a:t>
            </a:r>
            <a:endParaRPr sz="2200">
              <a:latin typeface="Comic Sans MS"/>
              <a:ea typeface="Comic Sans MS"/>
              <a:cs typeface="Comic Sans MS"/>
              <a:sym typeface="Comic Sans MS"/>
            </a:endParaRPr>
          </a:p>
          <a:p>
            <a:pPr marL="315468" lvl="0" indent="-315468" defTabSz="420623">
              <a:lnSpc>
                <a:spcPct val="90000"/>
              </a:lnSpc>
              <a:spcBef>
                <a:spcPts val="0"/>
              </a:spcBef>
              <a:buSzPct val="100000"/>
              <a:defRPr>
                <a:solidFill>
                  <a:srgbClr val="000000"/>
                </a:solidFill>
              </a:defRPr>
            </a:pPr>
            <a:endParaRPr sz="2200">
              <a:latin typeface="Comic Sans MS"/>
              <a:ea typeface="Comic Sans MS"/>
              <a:cs typeface="Comic Sans MS"/>
              <a:sym typeface="Comic Sans MS"/>
            </a:endParaRPr>
          </a:p>
          <a:p>
            <a:pPr marL="409372" lvl="0" indent="-409372" defTabSz="420623">
              <a:lnSpc>
                <a:spcPct val="90000"/>
              </a:lnSpc>
              <a:spcBef>
                <a:spcPts val="0"/>
              </a:spcBef>
              <a:buSzPct val="100000"/>
              <a:defRPr>
                <a:solidFill>
                  <a:srgbClr val="000000"/>
                </a:solidFill>
              </a:defRPr>
            </a:pPr>
            <a:r>
              <a:rPr sz="2200">
                <a:solidFill>
                  <a:srgbClr val="404040"/>
                </a:solidFill>
                <a:latin typeface="Comic Sans MS"/>
                <a:ea typeface="Comic Sans MS"/>
                <a:cs typeface="Comic Sans MS"/>
                <a:sym typeface="Comic Sans MS"/>
              </a:rPr>
              <a:t>Olanak varsa okul dışındaki uzmanlardan da destek alarak çözüm üretmede işbirlikçi yaklaşımları kullanın.</a:t>
            </a:r>
            <a:endParaRPr sz="2200">
              <a:latin typeface="Comic Sans MS"/>
              <a:ea typeface="Comic Sans MS"/>
              <a:cs typeface="Comic Sans MS"/>
              <a:sym typeface="Comic Sans MS"/>
            </a:endParaRPr>
          </a:p>
          <a:p>
            <a:pPr marL="315468" lvl="0" indent="-315468" defTabSz="420623">
              <a:lnSpc>
                <a:spcPct val="90000"/>
              </a:lnSpc>
              <a:spcBef>
                <a:spcPts val="0"/>
              </a:spcBef>
              <a:buSzPct val="100000"/>
              <a:defRPr>
                <a:solidFill>
                  <a:srgbClr val="000000"/>
                </a:solidFill>
              </a:defRPr>
            </a:pPr>
            <a:endParaRPr sz="2200">
              <a:latin typeface="Comic Sans MS"/>
              <a:ea typeface="Comic Sans MS"/>
              <a:cs typeface="Comic Sans MS"/>
              <a:sym typeface="Comic Sans MS"/>
            </a:endParaRPr>
          </a:p>
          <a:p>
            <a:pPr marL="315468" lvl="0" indent="-315468" algn="ctr" defTabSz="420623">
              <a:lnSpc>
                <a:spcPct val="90000"/>
              </a:lnSpc>
              <a:spcBef>
                <a:spcPts val="0"/>
              </a:spcBef>
              <a:buSzTx/>
              <a:buNone/>
              <a:defRPr>
                <a:solidFill>
                  <a:srgbClr val="000000"/>
                </a:solidFill>
              </a:defRPr>
            </a:pPr>
            <a:r>
              <a:rPr sz="2200">
                <a:solidFill>
                  <a:srgbClr val="404040"/>
                </a:solidFill>
                <a:latin typeface="Comic Sans MS"/>
                <a:ea typeface="Comic Sans MS"/>
                <a:cs typeface="Comic Sans MS"/>
                <a:sym typeface="Comic Sans MS"/>
              </a:rPr>
              <a:t>Zorba veya kurban olan öğrencilerin ailelerinin çocuklarıyla empati kurması ve durumu tartışmak yerine çocuklarının duygularını ve hissettiklerini anlamaya çalışması oldukça önemlidir.</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299" name="Shape 299"/>
          <p:cNvSpPr>
            <a:spLocks noGrp="1"/>
          </p:cNvSpPr>
          <p:nvPr>
            <p:ph type="body" idx="1"/>
          </p:nvPr>
        </p:nvSpPr>
        <p:spPr>
          <a:xfrm>
            <a:off x="677333" y="2160589"/>
            <a:ext cx="8596670" cy="3880773"/>
          </a:xfrm>
          <a:prstGeom prst="rect">
            <a:avLst/>
          </a:prstGeom>
        </p:spPr>
        <p:txBody>
          <a:bodyPr/>
          <a:lstStyle/>
          <a:p>
            <a:pPr marL="525873" lvl="0" indent="-525873">
              <a:spcBef>
                <a:spcPts val="0"/>
              </a:spcBef>
              <a:buSzPct val="100000"/>
              <a:defRPr>
                <a:solidFill>
                  <a:srgbClr val="000000"/>
                </a:solidFill>
              </a:defRPr>
            </a:pPr>
            <a:r>
              <a:rPr sz="2400">
                <a:solidFill>
                  <a:srgbClr val="404040"/>
                </a:solidFill>
                <a:latin typeface="Comic Sans MS"/>
                <a:ea typeface="Comic Sans MS"/>
                <a:cs typeface="Comic Sans MS"/>
                <a:sym typeface="Comic Sans MS"/>
              </a:rPr>
              <a:t>Çocuğunuz zorbalık yapıyorsa, ona bu davranışının nedenini sorun ve sonuçlarını anlatın.</a:t>
            </a:r>
            <a:endParaRPr sz="2400">
              <a:latin typeface="Comic Sans MS"/>
              <a:ea typeface="Comic Sans MS"/>
              <a:cs typeface="Comic Sans MS"/>
              <a:sym typeface="Comic Sans MS"/>
            </a:endParaRPr>
          </a:p>
          <a:p>
            <a:pPr lvl="0">
              <a:spcBef>
                <a:spcPts val="0"/>
              </a:spcBef>
              <a:buSzPct val="100000"/>
              <a:defRPr>
                <a:solidFill>
                  <a:srgbClr val="000000"/>
                </a:solidFill>
              </a:defRPr>
            </a:pPr>
            <a:endParaRPr sz="2400">
              <a:latin typeface="Comic Sans MS"/>
              <a:ea typeface="Comic Sans MS"/>
              <a:cs typeface="Comic Sans MS"/>
              <a:sym typeface="Comic Sans MS"/>
            </a:endParaRPr>
          </a:p>
          <a:p>
            <a:pPr marL="525873" lvl="0" indent="-525873">
              <a:spcBef>
                <a:spcPts val="0"/>
              </a:spcBef>
              <a:buSzPct val="100000"/>
              <a:defRPr>
                <a:solidFill>
                  <a:srgbClr val="000000"/>
                </a:solidFill>
              </a:defRPr>
            </a:pPr>
            <a:r>
              <a:rPr sz="2400">
                <a:solidFill>
                  <a:srgbClr val="404040"/>
                </a:solidFill>
                <a:latin typeface="Comic Sans MS"/>
                <a:ea typeface="Comic Sans MS"/>
                <a:cs typeface="Comic Sans MS"/>
                <a:sym typeface="Comic Sans MS"/>
              </a:rPr>
              <a:t>Zorbaca davranışların asla kabul edilmeyeceğini net bir biçimde ifade edin ve bazı ayrıcalıklarına son verin.</a:t>
            </a:r>
            <a:endParaRPr sz="2400">
              <a:latin typeface="Comic Sans MS"/>
              <a:ea typeface="Comic Sans MS"/>
              <a:cs typeface="Comic Sans MS"/>
              <a:sym typeface="Comic Sans MS"/>
            </a:endParaRPr>
          </a:p>
          <a:p>
            <a:pPr lvl="0">
              <a:spcBef>
                <a:spcPts val="0"/>
              </a:spcBef>
              <a:buSzPct val="100000"/>
              <a:defRPr>
                <a:solidFill>
                  <a:srgbClr val="000000"/>
                </a:solidFill>
              </a:defRPr>
            </a:pPr>
            <a:endParaRPr sz="2400">
              <a:latin typeface="Comic Sans MS"/>
              <a:ea typeface="Comic Sans MS"/>
              <a:cs typeface="Comic Sans MS"/>
              <a:sym typeface="Comic Sans MS"/>
            </a:endParaRPr>
          </a:p>
          <a:p>
            <a:pPr marL="525873" lvl="0" indent="-525873">
              <a:spcBef>
                <a:spcPts val="0"/>
              </a:spcBef>
              <a:buSzPct val="100000"/>
              <a:defRPr>
                <a:solidFill>
                  <a:srgbClr val="000000"/>
                </a:solidFill>
              </a:defRPr>
            </a:pPr>
            <a:r>
              <a:rPr sz="2400">
                <a:solidFill>
                  <a:srgbClr val="404040"/>
                </a:solidFill>
                <a:latin typeface="Comic Sans MS"/>
                <a:ea typeface="Comic Sans MS"/>
                <a:cs typeface="Comic Sans MS"/>
                <a:sym typeface="Comic Sans MS"/>
              </a:rPr>
              <a:t>Sorunu öğrendiğinizde sakin kalmaya ve durumu daha da güçleştirecek tutumlar sergilememeye çalışın.</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Zorbalığın Ayırt Edici Özellikleri</a:t>
            </a:r>
          </a:p>
        </p:txBody>
      </p:sp>
      <p:sp>
        <p:nvSpPr>
          <p:cNvPr id="130" name="Shape 130"/>
          <p:cNvSpPr>
            <a:spLocks noGrp="1"/>
          </p:cNvSpPr>
          <p:nvPr>
            <p:ph type="body" idx="1"/>
          </p:nvPr>
        </p:nvSpPr>
        <p:spPr>
          <a:xfrm>
            <a:off x="677333" y="2160589"/>
            <a:ext cx="8596670" cy="3880773"/>
          </a:xfrm>
          <a:prstGeom prst="rect">
            <a:avLst/>
          </a:prstGeom>
        </p:spPr>
        <p:txBody>
          <a:bodyPr/>
          <a:lstStyle/>
          <a:p>
            <a:pPr marL="1083733" lvl="0" indent="-1083733">
              <a:defRPr>
                <a:solidFill>
                  <a:srgbClr val="000000"/>
                </a:solidFill>
              </a:defRPr>
            </a:pPr>
            <a:r>
              <a:rPr sz="3200">
                <a:solidFill>
                  <a:srgbClr val="404040"/>
                </a:solidFill>
              </a:rPr>
              <a:t>Kasıtlı zarar verme amaçlı saldırgan davranış</a:t>
            </a:r>
            <a:endParaRPr sz="3200"/>
          </a:p>
          <a:p>
            <a:pPr marL="1083733" lvl="0" indent="-1083733">
              <a:defRPr>
                <a:solidFill>
                  <a:srgbClr val="000000"/>
                </a:solidFill>
              </a:defRPr>
            </a:pPr>
            <a:r>
              <a:rPr sz="3200">
                <a:solidFill>
                  <a:srgbClr val="404040"/>
                </a:solidFill>
              </a:rPr>
              <a:t>Süreklilik</a:t>
            </a:r>
            <a:endParaRPr sz="3200"/>
          </a:p>
          <a:p>
            <a:pPr marL="1083733" lvl="0" indent="-1083733">
              <a:defRPr>
                <a:solidFill>
                  <a:srgbClr val="000000"/>
                </a:solidFill>
              </a:defRPr>
            </a:pPr>
            <a:r>
              <a:rPr sz="3200">
                <a:solidFill>
                  <a:srgbClr val="404040"/>
                </a:solidFill>
              </a:rPr>
              <a:t>Zorba ve kurban arasında güç dengesizliği</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302" name="Shape 302"/>
          <p:cNvSpPr>
            <a:spLocks noGrp="1"/>
          </p:cNvSpPr>
          <p:nvPr>
            <p:ph type="body" idx="1"/>
          </p:nvPr>
        </p:nvSpPr>
        <p:spPr>
          <a:xfrm>
            <a:off x="677333" y="1733267"/>
            <a:ext cx="8596670" cy="4308098"/>
          </a:xfrm>
          <a:prstGeom prst="rect">
            <a:avLst/>
          </a:prstGeom>
        </p:spPr>
        <p:txBody>
          <a:bodyPr/>
          <a:lstStyle/>
          <a:p>
            <a:pPr marL="609600" lvl="0" indent="-609600">
              <a:lnSpc>
                <a:spcPct val="90000"/>
              </a:lnSpc>
              <a:defRPr>
                <a:solidFill>
                  <a:srgbClr val="000000"/>
                </a:solidFill>
              </a:defRPr>
            </a:pPr>
            <a:r>
              <a:rPr sz="2400">
                <a:solidFill>
                  <a:srgbClr val="404040"/>
                </a:solidFill>
                <a:latin typeface="Comic Sans MS"/>
                <a:ea typeface="Comic Sans MS"/>
                <a:cs typeface="Comic Sans MS"/>
                <a:sym typeface="Comic Sans MS"/>
              </a:rPr>
              <a:t>Çocuklarınızın rol yapmasını sağlayarak olayı tekrar canlandırmasını isteyin ve olay hakkında konuşmasını teşvik edin. Böylece  çocuğunuzun kendini suçlama tutumunu azaltmada etkili olabilirsiniz.</a:t>
            </a:r>
            <a:endParaRPr sz="2400">
              <a:latin typeface="Comic Sans MS"/>
              <a:ea typeface="Comic Sans MS"/>
              <a:cs typeface="Comic Sans MS"/>
              <a:sym typeface="Comic Sans MS"/>
            </a:endParaRPr>
          </a:p>
          <a:p>
            <a:pPr lvl="0">
              <a:lnSpc>
                <a:spcPct val="90000"/>
              </a:lnSpc>
              <a:defRPr>
                <a:solidFill>
                  <a:srgbClr val="000000"/>
                </a:solidFill>
              </a:defRPr>
            </a:pPr>
            <a:endParaRPr sz="2400">
              <a:latin typeface="Comic Sans MS"/>
              <a:ea typeface="Comic Sans MS"/>
              <a:cs typeface="Comic Sans MS"/>
              <a:sym typeface="Comic Sans MS"/>
            </a:endParaRPr>
          </a:p>
          <a:p>
            <a:pPr marL="609600" lvl="0" indent="-609600">
              <a:lnSpc>
                <a:spcPct val="90000"/>
              </a:lnSpc>
              <a:defRPr>
                <a:solidFill>
                  <a:srgbClr val="000000"/>
                </a:solidFill>
              </a:defRPr>
            </a:pPr>
            <a:r>
              <a:rPr sz="2400">
                <a:solidFill>
                  <a:srgbClr val="404040"/>
                </a:solidFill>
                <a:latin typeface="Comic Sans MS"/>
                <a:ea typeface="Comic Sans MS"/>
                <a:cs typeface="Comic Sans MS"/>
                <a:sym typeface="Comic Sans MS"/>
              </a:rPr>
              <a:t>Çocuğunuzla yaşadığı olay karşısında ne hissettiği konusunda sevecen bir biçimde konuşun ve çocuğunuza bu tür durumlarda yetişkinlerden yardım istemeyi öğretin. Onu kavgaya karşılık vermemesi gerektiği konusunda ikna edin.</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305" name="Shape 305"/>
          <p:cNvSpPr>
            <a:spLocks noGrp="1"/>
          </p:cNvSpPr>
          <p:nvPr>
            <p:ph type="body" idx="1"/>
          </p:nvPr>
        </p:nvSpPr>
        <p:spPr>
          <a:xfrm>
            <a:off x="677333" y="2160589"/>
            <a:ext cx="8596670" cy="3880773"/>
          </a:xfrm>
          <a:prstGeom prst="rect">
            <a:avLst/>
          </a:prstGeom>
        </p:spPr>
        <p:txBody>
          <a:bodyPr/>
          <a:lstStyle/>
          <a:p>
            <a:pPr marL="609600" lvl="0" indent="-609600">
              <a:defRPr>
                <a:solidFill>
                  <a:srgbClr val="000000"/>
                </a:solidFill>
              </a:defRPr>
            </a:pPr>
            <a:r>
              <a:rPr sz="2400">
                <a:solidFill>
                  <a:srgbClr val="404040"/>
                </a:solidFill>
                <a:latin typeface="Comic Sans MS"/>
                <a:ea typeface="Comic Sans MS"/>
                <a:cs typeface="Comic Sans MS"/>
                <a:sym typeface="Comic Sans MS"/>
              </a:rPr>
              <a:t>Son olarak başka ebeveynlerle ve öğretmenlerle </a:t>
            </a:r>
            <a:r>
              <a:rPr sz="2400">
                <a:solidFill>
                  <a:srgbClr val="FF0000"/>
                </a:solidFill>
                <a:latin typeface="Comic Sans MS"/>
                <a:ea typeface="Comic Sans MS"/>
                <a:cs typeface="Comic Sans MS"/>
                <a:sym typeface="Comic Sans MS"/>
              </a:rPr>
              <a:t>(eğer çocuk da istiyorsa veya aile çocuğunun kendini daha iyi hissedeceğini düşünüyorsa) </a:t>
            </a:r>
            <a:r>
              <a:rPr sz="2400">
                <a:solidFill>
                  <a:srgbClr val="404040"/>
                </a:solidFill>
                <a:latin typeface="Comic Sans MS"/>
                <a:ea typeface="Comic Sans MS"/>
                <a:cs typeface="Comic Sans MS"/>
                <a:sym typeface="Comic Sans MS"/>
              </a:rPr>
              <a:t>konuşarak ortak çözüm yollar belirlemeye çalışın. Ancak çocuğunuzu bunun için zorlamamalısınız ve hazır olduğundan emin olduğunuzda bu çözüme başvurmalısınız.</a:t>
            </a:r>
          </a:p>
        </p:txBody>
      </p:sp>
      <p:pic>
        <p:nvPicPr>
          <p:cNvPr id="306" name="image25.png"/>
          <p:cNvPicPr/>
          <p:nvPr/>
        </p:nvPicPr>
        <p:blipFill>
          <a:blip r:embed="rId2" cstate="print">
            <a:extLst/>
          </a:blip>
          <a:stretch>
            <a:fillRect/>
          </a:stretch>
        </p:blipFill>
        <p:spPr>
          <a:xfrm>
            <a:off x="9274002" y="3490200"/>
            <a:ext cx="2143127" cy="21431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309" name="Shape 309"/>
          <p:cNvSpPr>
            <a:spLocks noGrp="1"/>
          </p:cNvSpPr>
          <p:nvPr>
            <p:ph type="body" idx="1"/>
          </p:nvPr>
        </p:nvSpPr>
        <p:spPr>
          <a:xfrm>
            <a:off x="677333" y="2160589"/>
            <a:ext cx="8596670" cy="3880773"/>
          </a:xfrm>
          <a:prstGeom prst="rect">
            <a:avLst/>
          </a:prstGeom>
        </p:spPr>
        <p:txBody>
          <a:bodyPr/>
          <a:lstStyle/>
          <a:p>
            <a:pPr marL="0" lvl="0" indent="0" algn="ctr">
              <a:spcBef>
                <a:spcPts val="0"/>
              </a:spcBef>
              <a:buSzTx/>
              <a:buNone/>
              <a:defRPr>
                <a:solidFill>
                  <a:srgbClr val="000000"/>
                </a:solidFill>
              </a:defRPr>
            </a:pPr>
            <a:r>
              <a:rPr sz="2400">
                <a:solidFill>
                  <a:srgbClr val="404040"/>
                </a:solidFill>
                <a:latin typeface="Comic Sans MS"/>
                <a:ea typeface="Comic Sans MS"/>
                <a:cs typeface="Comic Sans MS"/>
                <a:sym typeface="Comic Sans MS"/>
              </a:rPr>
              <a:t>Ailelerin çocuklarının düşünceleri, duyguları ya da sosyal tercihleri hakkında yargılayıcı olamaması gerekmektedir. </a:t>
            </a:r>
            <a:endParaRPr sz="2400">
              <a:latin typeface="Comic Sans MS"/>
              <a:ea typeface="Comic Sans MS"/>
              <a:cs typeface="Comic Sans MS"/>
              <a:sym typeface="Comic Sans MS"/>
            </a:endParaRPr>
          </a:p>
          <a:p>
            <a:pPr marL="0" lvl="0" indent="0" algn="ctr">
              <a:spcBef>
                <a:spcPts val="0"/>
              </a:spcBef>
              <a:buSzTx/>
              <a:buNone/>
              <a:defRPr>
                <a:solidFill>
                  <a:srgbClr val="000000"/>
                </a:solidFill>
              </a:defRPr>
            </a:pPr>
            <a:endParaRPr sz="2400">
              <a:latin typeface="Comic Sans MS"/>
              <a:ea typeface="Comic Sans MS"/>
              <a:cs typeface="Comic Sans MS"/>
              <a:sym typeface="Comic Sans MS"/>
            </a:endParaRPr>
          </a:p>
          <a:p>
            <a:pPr marL="0" lvl="0" indent="0" algn="ctr">
              <a:spcBef>
                <a:spcPts val="0"/>
              </a:spcBef>
              <a:buSzTx/>
              <a:buNone/>
              <a:defRPr>
                <a:solidFill>
                  <a:srgbClr val="000000"/>
                </a:solidFill>
              </a:defRPr>
            </a:pPr>
            <a:r>
              <a:rPr sz="2400">
                <a:solidFill>
                  <a:srgbClr val="404040"/>
                </a:solidFill>
                <a:latin typeface="Comic Sans MS"/>
                <a:ea typeface="Comic Sans MS"/>
                <a:cs typeface="Comic Sans MS"/>
                <a:sym typeface="Comic Sans MS"/>
              </a:rPr>
              <a:t>Eleştiriler çocuğun kendini daha da kötü hissetmesine neden olacaktır. </a:t>
            </a:r>
            <a:endParaRPr sz="2400">
              <a:latin typeface="Comic Sans MS"/>
              <a:ea typeface="Comic Sans MS"/>
              <a:cs typeface="Comic Sans MS"/>
              <a:sym typeface="Comic Sans MS"/>
            </a:endParaRPr>
          </a:p>
          <a:p>
            <a:pPr marL="0" lvl="0" indent="0" algn="ctr">
              <a:spcBef>
                <a:spcPts val="0"/>
              </a:spcBef>
              <a:buSzTx/>
              <a:buNone/>
              <a:defRPr>
                <a:solidFill>
                  <a:srgbClr val="000000"/>
                </a:solidFill>
              </a:defRPr>
            </a:pPr>
            <a:endParaRPr sz="2400">
              <a:latin typeface="Comic Sans MS"/>
              <a:ea typeface="Comic Sans MS"/>
              <a:cs typeface="Comic Sans MS"/>
              <a:sym typeface="Comic Sans MS"/>
            </a:endParaRPr>
          </a:p>
          <a:p>
            <a:pPr marL="0" lvl="0" indent="0" algn="ctr">
              <a:spcBef>
                <a:spcPts val="0"/>
              </a:spcBef>
              <a:buSzTx/>
              <a:buNone/>
              <a:defRPr>
                <a:solidFill>
                  <a:srgbClr val="000000"/>
                </a:solidFill>
              </a:defRPr>
            </a:pPr>
            <a:r>
              <a:rPr sz="2400">
                <a:solidFill>
                  <a:srgbClr val="FF0000"/>
                </a:solidFill>
                <a:latin typeface="Comic Sans MS"/>
                <a:ea typeface="Comic Sans MS"/>
                <a:cs typeface="Comic Sans MS"/>
                <a:sym typeface="Comic Sans MS"/>
              </a:rPr>
              <a:t>Ailelerin her davranışından önce kendisine “Ona nasıl yardımcı olabilirim?” diye sorması sorunun çözümü açısından etkilidir…</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Aileler Neler Yapabilir?</a:t>
            </a:r>
          </a:p>
        </p:txBody>
      </p:sp>
      <p:sp>
        <p:nvSpPr>
          <p:cNvPr id="312" name="Shape 312"/>
          <p:cNvSpPr>
            <a:spLocks noGrp="1"/>
          </p:cNvSpPr>
          <p:nvPr>
            <p:ph type="body" idx="1"/>
          </p:nvPr>
        </p:nvSpPr>
        <p:spPr>
          <a:xfrm>
            <a:off x="677333" y="2160589"/>
            <a:ext cx="8596670" cy="3880773"/>
          </a:xfrm>
          <a:prstGeom prst="rect">
            <a:avLst/>
          </a:prstGeom>
        </p:spPr>
        <p:txBody>
          <a:bodyPr/>
          <a:lstStyle/>
          <a:p>
            <a:pPr marL="0" lvl="0" indent="0">
              <a:buSzTx/>
              <a:buNone/>
              <a:defRPr>
                <a:solidFill>
                  <a:srgbClr val="000000"/>
                </a:solidFill>
              </a:defRPr>
            </a:pPr>
            <a:r>
              <a:rPr sz="2800" b="1">
                <a:solidFill>
                  <a:srgbClr val="404040"/>
                </a:solidFill>
                <a:latin typeface="Calibri"/>
                <a:ea typeface="Calibri"/>
                <a:cs typeface="Calibri"/>
                <a:sym typeface="Calibri"/>
              </a:rPr>
              <a:t>Çocuğunuz Zorbalık olayına tanık olmuşsa</a:t>
            </a:r>
            <a:endParaRPr sz="2800" b="1">
              <a:latin typeface="Calibri"/>
              <a:ea typeface="Calibri"/>
              <a:cs typeface="Calibri"/>
              <a:sym typeface="Calibri"/>
            </a:endParaRPr>
          </a:p>
          <a:p>
            <a:pPr marL="825889" lvl="0" indent="-825889">
              <a:spcBef>
                <a:spcPts val="0"/>
              </a:spcBef>
              <a:buSzPct val="100000"/>
              <a:defRPr>
                <a:solidFill>
                  <a:srgbClr val="000000"/>
                </a:solidFill>
              </a:defRPr>
            </a:pPr>
            <a:r>
              <a:rPr sz="2800">
                <a:solidFill>
                  <a:srgbClr val="404040"/>
                </a:solidFill>
                <a:latin typeface="Calibri"/>
                <a:ea typeface="Calibri"/>
                <a:cs typeface="Calibri"/>
                <a:sym typeface="Calibri"/>
              </a:rPr>
              <a:t>Bir yetişkine haber vermesi gerektiğini söyleyin ve çocuğunuza zorbalığa maruz kalan kişiye iyi davranması gerektiğini anlatın. </a:t>
            </a:r>
            <a:endParaRPr sz="2800">
              <a:latin typeface="Calibri"/>
              <a:ea typeface="Calibri"/>
              <a:cs typeface="Calibri"/>
              <a:sym typeface="Calibri"/>
            </a:endParaRPr>
          </a:p>
          <a:p>
            <a:pPr marL="825889" lvl="0" indent="-825889">
              <a:spcBef>
                <a:spcPts val="0"/>
              </a:spcBef>
              <a:buSzPct val="100000"/>
              <a:defRPr>
                <a:solidFill>
                  <a:srgbClr val="000000"/>
                </a:solidFill>
              </a:defRPr>
            </a:pPr>
            <a:r>
              <a:rPr sz="2800">
                <a:solidFill>
                  <a:srgbClr val="404040"/>
                </a:solidFill>
                <a:latin typeface="Calibri"/>
                <a:ea typeface="Calibri"/>
                <a:cs typeface="Calibri"/>
                <a:sym typeface="Calibri"/>
              </a:rPr>
              <a:t>Ona asla bir zorbayı desteklememesi gerektiğini ve böyle bir davranışın onaylanmayacağını anlatın.</a:t>
            </a:r>
          </a:p>
        </p:txBody>
      </p:sp>
      <p:pic>
        <p:nvPicPr>
          <p:cNvPr id="313" name="image26.png"/>
          <p:cNvPicPr/>
          <p:nvPr/>
        </p:nvPicPr>
        <p:blipFill>
          <a:blip r:embed="rId2" cstate="print">
            <a:extLst/>
          </a:blip>
          <a:stretch>
            <a:fillRect/>
          </a:stretch>
        </p:blipFill>
        <p:spPr>
          <a:xfrm>
            <a:off x="8621331" y="609600"/>
            <a:ext cx="2619377" cy="174307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Zorbalıkla Başetme Stratejileri</a:t>
            </a:r>
          </a:p>
        </p:txBody>
      </p:sp>
      <p:sp>
        <p:nvSpPr>
          <p:cNvPr id="316" name="Shape 316"/>
          <p:cNvSpPr>
            <a:spLocks noGrp="1"/>
          </p:cNvSpPr>
          <p:nvPr>
            <p:ph type="body" idx="1"/>
          </p:nvPr>
        </p:nvSpPr>
        <p:spPr>
          <a:xfrm>
            <a:off x="677333" y="1774207"/>
            <a:ext cx="8596670" cy="4267157"/>
          </a:xfrm>
          <a:prstGeom prst="rect">
            <a:avLst/>
          </a:prstGeom>
        </p:spPr>
        <p:txBody>
          <a:bodyPr/>
          <a:lstStyle/>
          <a:p>
            <a:pPr marL="0" lvl="0" indent="0">
              <a:buSzTx/>
              <a:buNone/>
              <a:defRPr>
                <a:solidFill>
                  <a:srgbClr val="000000"/>
                </a:solidFill>
              </a:defRPr>
            </a:pPr>
            <a:r>
              <a:rPr sz="2800"/>
              <a:t>Zorbalığa yönelik yaklaşımlar genellikle;</a:t>
            </a:r>
          </a:p>
          <a:p>
            <a:pPr marL="829733" lvl="0" indent="-829733">
              <a:defRPr>
                <a:solidFill>
                  <a:srgbClr val="000000"/>
                </a:solidFill>
              </a:defRPr>
            </a:pPr>
            <a:r>
              <a:rPr sz="2800"/>
              <a:t>(Değerlendirme)</a:t>
            </a:r>
          </a:p>
          <a:p>
            <a:pPr marL="829733" lvl="0" indent="-829733">
              <a:defRPr>
                <a:solidFill>
                  <a:srgbClr val="000000"/>
                </a:solidFill>
              </a:defRPr>
            </a:pPr>
            <a:r>
              <a:rPr sz="2800"/>
              <a:t>Önleme</a:t>
            </a:r>
          </a:p>
          <a:p>
            <a:pPr marL="829733" lvl="0" indent="-829733">
              <a:defRPr>
                <a:solidFill>
                  <a:srgbClr val="000000"/>
                </a:solidFill>
              </a:defRPr>
            </a:pPr>
            <a:r>
              <a:rPr sz="2800"/>
              <a:t>Müdahale etme ve durdurma</a:t>
            </a:r>
          </a:p>
          <a:p>
            <a:pPr marL="829733" lvl="0" indent="-829733">
              <a:defRPr>
                <a:solidFill>
                  <a:srgbClr val="000000"/>
                </a:solidFill>
              </a:defRPr>
            </a:pPr>
            <a:r>
              <a:rPr sz="2800"/>
              <a:t>İyileştirme-tedavi çalışmaları</a:t>
            </a:r>
          </a:p>
          <a:p>
            <a:pPr marL="0" lvl="0" indent="0">
              <a:buSzTx/>
              <a:buNone/>
              <a:defRPr>
                <a:solidFill>
                  <a:srgbClr val="000000"/>
                </a:solidFill>
              </a:defRPr>
            </a:pPr>
            <a:r>
              <a:rPr sz="2800"/>
              <a:t>Okullarımızda zorbalıkla mücadeleye hazırlanırken üç noktayı da ele almak yararlı olacaktır. Bazen üçünü birbirinden ayırmak da zordur.</a:t>
            </a:r>
          </a:p>
        </p:txBody>
      </p:sp>
      <p:pic>
        <p:nvPicPr>
          <p:cNvPr id="317" name="image27.png"/>
          <p:cNvPicPr/>
          <p:nvPr/>
        </p:nvPicPr>
        <p:blipFill>
          <a:blip r:embed="rId2" cstate="print">
            <a:extLst/>
          </a:blip>
          <a:stretch>
            <a:fillRect/>
          </a:stretch>
        </p:blipFill>
        <p:spPr>
          <a:xfrm>
            <a:off x="7712122" y="1852279"/>
            <a:ext cx="3810002" cy="21336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Zorbalıkla Başetme Stratejileri</a:t>
            </a:r>
          </a:p>
        </p:txBody>
      </p:sp>
      <p:sp>
        <p:nvSpPr>
          <p:cNvPr id="320" name="Shape 320"/>
          <p:cNvSpPr>
            <a:spLocks noGrp="1"/>
          </p:cNvSpPr>
          <p:nvPr>
            <p:ph type="body" idx="1"/>
          </p:nvPr>
        </p:nvSpPr>
        <p:spPr>
          <a:xfrm>
            <a:off x="677333" y="2160589"/>
            <a:ext cx="8596670" cy="3880773"/>
          </a:xfrm>
          <a:prstGeom prst="rect">
            <a:avLst/>
          </a:prstGeom>
        </p:spPr>
        <p:txBody>
          <a:bodyPr/>
          <a:lstStyle/>
          <a:p>
            <a:pPr marL="829733" lvl="0" indent="-829733">
              <a:defRPr>
                <a:solidFill>
                  <a:srgbClr val="000000"/>
                </a:solidFill>
              </a:defRPr>
            </a:pPr>
            <a:r>
              <a:rPr sz="2800">
                <a:solidFill>
                  <a:srgbClr val="404040"/>
                </a:solidFill>
              </a:rPr>
              <a:t>Zorbalık önleme stratejileri, çocuklara ve gençlere bilinç ve beceri kazandırır:</a:t>
            </a:r>
            <a:endParaRPr sz="2800"/>
          </a:p>
          <a:p>
            <a:pPr marL="829733" lvl="0" indent="-829733">
              <a:defRPr>
                <a:solidFill>
                  <a:srgbClr val="000000"/>
                </a:solidFill>
              </a:defRPr>
            </a:pPr>
            <a:r>
              <a:rPr sz="2800">
                <a:solidFill>
                  <a:srgbClr val="404040"/>
                </a:solidFill>
              </a:rPr>
              <a:t>Olumlu ilişkileri başlatma ve sürdürmeye</a:t>
            </a:r>
            <a:endParaRPr sz="2800"/>
          </a:p>
          <a:p>
            <a:pPr marL="829733" lvl="0" indent="-829733">
              <a:defRPr>
                <a:solidFill>
                  <a:srgbClr val="000000"/>
                </a:solidFill>
              </a:defRPr>
            </a:pPr>
            <a:r>
              <a:rPr sz="2800">
                <a:solidFill>
                  <a:srgbClr val="404040"/>
                </a:solidFill>
              </a:rPr>
              <a:t>Başkalarına zorbalık yapmaktan kaçınmaya</a:t>
            </a:r>
            <a:endParaRPr sz="2800"/>
          </a:p>
          <a:p>
            <a:pPr marL="829733" lvl="0" indent="-829733">
              <a:defRPr>
                <a:solidFill>
                  <a:srgbClr val="000000"/>
                </a:solidFill>
              </a:defRPr>
            </a:pPr>
            <a:r>
              <a:rPr sz="2800">
                <a:solidFill>
                  <a:srgbClr val="404040"/>
                </a:solidFill>
              </a:rPr>
              <a:t>Zorbalığa karşı etkili bir şekilde baş etmeye yarar.</a:t>
            </a:r>
          </a:p>
        </p:txBody>
      </p:sp>
      <p:pic>
        <p:nvPicPr>
          <p:cNvPr id="321" name="image28.png"/>
          <p:cNvPicPr/>
          <p:nvPr/>
        </p:nvPicPr>
        <p:blipFill>
          <a:blip r:embed="rId2" cstate="print">
            <a:extLst/>
          </a:blip>
          <a:stretch>
            <a:fillRect/>
          </a:stretch>
        </p:blipFill>
        <p:spPr>
          <a:xfrm>
            <a:off x="8732504" y="969170"/>
            <a:ext cx="2124077" cy="215265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Değerlendirme</a:t>
            </a:r>
          </a:p>
        </p:txBody>
      </p:sp>
      <p:sp>
        <p:nvSpPr>
          <p:cNvPr id="324" name="Shape 324"/>
          <p:cNvSpPr>
            <a:spLocks noGrp="1"/>
          </p:cNvSpPr>
          <p:nvPr>
            <p:ph type="body" idx="1"/>
          </p:nvPr>
        </p:nvSpPr>
        <p:spPr>
          <a:xfrm>
            <a:off x="677333" y="1787855"/>
            <a:ext cx="8596670" cy="4253509"/>
          </a:xfrm>
          <a:prstGeom prst="rect">
            <a:avLst/>
          </a:prstGeom>
        </p:spPr>
        <p:txBody>
          <a:bodyPr/>
          <a:lstStyle/>
          <a:p>
            <a:pPr marL="213894" lvl="0" indent="-213894" defTabSz="342900">
              <a:spcBef>
                <a:spcPts val="900"/>
              </a:spcBef>
              <a:buSzPct val="100000"/>
              <a:buFontTx/>
              <a:buChar char="•"/>
              <a:defRPr>
                <a:solidFill>
                  <a:srgbClr val="000000"/>
                </a:solidFill>
              </a:defRPr>
            </a:pPr>
            <a:r>
              <a:rPr sz="2400"/>
              <a:t>Zorbalığın önlenmesine yönelik programlar geliştirmenin ilk aşaması, etkili bir değerlendirme programı geliştirmektir.</a:t>
            </a:r>
          </a:p>
          <a:p>
            <a:pPr marL="213894" lvl="0" indent="-213894" defTabSz="342900">
              <a:spcBef>
                <a:spcPts val="900"/>
              </a:spcBef>
              <a:buSzPct val="100000"/>
              <a:buFontTx/>
              <a:buChar char="•"/>
              <a:defRPr>
                <a:solidFill>
                  <a:srgbClr val="000000"/>
                </a:solidFill>
              </a:defRPr>
            </a:pPr>
            <a:r>
              <a:rPr sz="2400"/>
              <a:t>Değerlendirmeler; gözlem (yapılandırılmış ve yapılandırılmamış) görüşme, sosyometrik ölçümler, anketler, öğretmen görüşleri, zorbaların kendi kendilerini değerlendirmeleri gibi yöntemlerle yapılabilir. </a:t>
            </a:r>
          </a:p>
          <a:p>
            <a:pPr marL="213894" lvl="0" indent="-213894" defTabSz="342900">
              <a:spcBef>
                <a:spcPts val="900"/>
              </a:spcBef>
              <a:buSzPct val="100000"/>
              <a:buFontTx/>
              <a:buChar char="•"/>
              <a:defRPr>
                <a:solidFill>
                  <a:srgbClr val="000000"/>
                </a:solidFill>
              </a:defRPr>
            </a:pPr>
            <a:r>
              <a:rPr sz="2400"/>
              <a:t>İdeal olarak zorbalık değerlendirmeleri, dikkatle planlanmalı ve yöneticiler, psikolojik danışmanlar, öğretmenler, psikologlar gibi profesyonellerden oluşan bir grup tarafından uygulanan sistematik çabalar olmalıdır.</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677333" y="609600"/>
            <a:ext cx="8596670" cy="809767"/>
          </a:xfrm>
          <a:prstGeom prst="rect">
            <a:avLst/>
          </a:prstGeom>
        </p:spPr>
        <p:txBody>
          <a:bodyPr/>
          <a:lstStyle/>
          <a:p>
            <a:pPr lvl="0">
              <a:defRPr sz="1800">
                <a:solidFill>
                  <a:srgbClr val="000000"/>
                </a:solidFill>
              </a:defRPr>
            </a:pPr>
            <a:r>
              <a:rPr sz="3600">
                <a:solidFill>
                  <a:srgbClr val="90C226"/>
                </a:solidFill>
              </a:rPr>
              <a:t>Müdahale ve Durdurma</a:t>
            </a:r>
          </a:p>
        </p:txBody>
      </p:sp>
      <p:sp>
        <p:nvSpPr>
          <p:cNvPr id="327" name="Shape 327"/>
          <p:cNvSpPr>
            <a:spLocks noGrp="1"/>
          </p:cNvSpPr>
          <p:nvPr>
            <p:ph type="body" idx="1"/>
          </p:nvPr>
        </p:nvSpPr>
        <p:spPr>
          <a:xfrm>
            <a:off x="677333" y="1419367"/>
            <a:ext cx="9435657" cy="5308980"/>
          </a:xfrm>
          <a:prstGeom prst="rect">
            <a:avLst/>
          </a:prstGeom>
        </p:spPr>
        <p:txBody>
          <a:bodyPr/>
          <a:lstStyle/>
          <a:p>
            <a:pPr marL="363917" lvl="0" indent="-363917" defTabSz="342900">
              <a:spcBef>
                <a:spcPts val="900"/>
              </a:spcBef>
              <a:buSzPct val="100000"/>
              <a:buFont typeface="Arial"/>
              <a:buChar char="•"/>
              <a:defRPr>
                <a:solidFill>
                  <a:srgbClr val="000000"/>
                </a:solidFill>
              </a:defRPr>
            </a:pPr>
            <a:r>
              <a:rPr sz="2800">
                <a:latin typeface="Arial"/>
                <a:ea typeface="Arial"/>
                <a:cs typeface="Arial"/>
                <a:sym typeface="Arial"/>
              </a:rPr>
              <a:t>Zorbalık olduğunu öğrenildiğinde sesiz kalmamalı, hemen harekete geçmelidir. Zorbalıkla uğraşmanın ilk amacı zorbalığı durdurmaktır.</a:t>
            </a:r>
          </a:p>
          <a:p>
            <a:pPr marL="363917" lvl="0" indent="-363917" defTabSz="342900">
              <a:spcBef>
                <a:spcPts val="900"/>
              </a:spcBef>
              <a:buSzPct val="100000"/>
              <a:buFont typeface="Arial"/>
              <a:buChar char="•"/>
              <a:defRPr>
                <a:solidFill>
                  <a:srgbClr val="000000"/>
                </a:solidFill>
              </a:defRPr>
            </a:pPr>
            <a:r>
              <a:rPr sz="2800">
                <a:latin typeface="Arial"/>
                <a:ea typeface="Arial"/>
                <a:cs typeface="Arial"/>
                <a:sym typeface="Arial"/>
              </a:rPr>
              <a:t>Zorbalıkla başedilebilir! (ne olduğunu birine anlat, zorbalığa zorbalıkla cevap verme, yalnız olmaktan kaçın, cesur ol ve susma, sessiz kalma, arkadaş olmak için fırsat yarat!)</a:t>
            </a:r>
          </a:p>
          <a:p>
            <a:pPr marL="363917" lvl="0" indent="-363917" defTabSz="342900">
              <a:spcBef>
                <a:spcPts val="900"/>
              </a:spcBef>
              <a:buSzPct val="100000"/>
              <a:buFont typeface="Arial"/>
              <a:buChar char="•"/>
              <a:defRPr>
                <a:solidFill>
                  <a:srgbClr val="000000"/>
                </a:solidFill>
              </a:defRPr>
            </a:pPr>
            <a:r>
              <a:rPr sz="2800">
                <a:latin typeface="Arial"/>
                <a:ea typeface="Arial"/>
                <a:cs typeface="Arial"/>
                <a:sym typeface="Arial"/>
              </a:rPr>
              <a:t>Zorbalığa tanık oluyorsanız o anda “Dur, bu bir zorbalıktır” bunu yapamazsın diyerek durdurmak, veya yetişkinlerden yardım istemek gerekir.</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Müdahale ve Durdurma</a:t>
            </a:r>
          </a:p>
        </p:txBody>
      </p:sp>
      <p:sp>
        <p:nvSpPr>
          <p:cNvPr id="330" name="Shape 330"/>
          <p:cNvSpPr>
            <a:spLocks noGrp="1"/>
          </p:cNvSpPr>
          <p:nvPr>
            <p:ph type="body" idx="1"/>
          </p:nvPr>
        </p:nvSpPr>
        <p:spPr>
          <a:xfrm>
            <a:off x="677333" y="1665027"/>
            <a:ext cx="8596670" cy="4376335"/>
          </a:xfrm>
          <a:prstGeom prst="rect">
            <a:avLst/>
          </a:prstGeom>
        </p:spPr>
        <p:txBody>
          <a:bodyPr/>
          <a:lstStyle/>
          <a:p>
            <a:pPr marL="0" lvl="0" indent="0" defTabSz="342900">
              <a:spcBef>
                <a:spcPts val="900"/>
              </a:spcBef>
              <a:buSzTx/>
              <a:buNone/>
              <a:defRPr>
                <a:solidFill>
                  <a:srgbClr val="000000"/>
                </a:solidFill>
              </a:defRPr>
            </a:pPr>
            <a:r>
              <a:rPr sz="2000">
                <a:latin typeface="Arial"/>
                <a:ea typeface="Arial"/>
                <a:cs typeface="Arial"/>
                <a:sym typeface="Arial"/>
              </a:rPr>
              <a:t>Daha sonra:</a:t>
            </a:r>
            <a:endParaRPr sz="2000">
              <a:latin typeface="Times Roman"/>
              <a:ea typeface="Times Roman"/>
              <a:cs typeface="Times Roman"/>
              <a:sym typeface="Times Roman"/>
            </a:endParaRPr>
          </a:p>
          <a:p>
            <a:pPr marL="185672" lvl="0" indent="-185672" defTabSz="342900">
              <a:spcBef>
                <a:spcPts val="900"/>
              </a:spcBef>
              <a:buSzPct val="100000"/>
              <a:buFont typeface="Arial"/>
              <a:buChar char="•"/>
              <a:defRPr>
                <a:solidFill>
                  <a:srgbClr val="000000"/>
                </a:solidFill>
              </a:defRPr>
            </a:pPr>
            <a:r>
              <a:rPr sz="2000">
                <a:latin typeface="Arial"/>
                <a:ea typeface="Arial"/>
                <a:cs typeface="Arial"/>
                <a:sym typeface="Arial"/>
              </a:rPr>
              <a:t>Olaylar kurbanın ağzından alınır ve iyi dinlenir. Duyguları kaydedilir ve mağdurun duygularını detaylıca anlatmasına fırsat tanınır.</a:t>
            </a:r>
            <a:endParaRPr sz="2000">
              <a:latin typeface="Times Roman"/>
              <a:ea typeface="Times Roman"/>
              <a:cs typeface="Times Roman"/>
              <a:sym typeface="Times Roman"/>
            </a:endParaRPr>
          </a:p>
          <a:p>
            <a:pPr marL="185672" lvl="0" indent="-185672" defTabSz="342900">
              <a:spcBef>
                <a:spcPts val="900"/>
              </a:spcBef>
              <a:buSzPct val="100000"/>
              <a:buFont typeface="Arial"/>
              <a:buChar char="•"/>
              <a:defRPr>
                <a:solidFill>
                  <a:srgbClr val="000000"/>
                </a:solidFill>
              </a:defRPr>
            </a:pPr>
            <a:r>
              <a:rPr sz="2000">
                <a:latin typeface="Arial"/>
                <a:ea typeface="Arial"/>
                <a:cs typeface="Arial"/>
                <a:sym typeface="Arial"/>
              </a:rPr>
              <a:t>Olayların ve duyguların yazılı olarak alınması ve rapor edilmesi yararlı olur.</a:t>
            </a:r>
            <a:endParaRPr sz="2000">
              <a:latin typeface="Times Roman"/>
              <a:ea typeface="Times Roman"/>
              <a:cs typeface="Times Roman"/>
              <a:sym typeface="Times Roman"/>
            </a:endParaRPr>
          </a:p>
          <a:p>
            <a:pPr marL="185672" lvl="0" indent="-185672" defTabSz="342900">
              <a:spcBef>
                <a:spcPts val="900"/>
              </a:spcBef>
              <a:buSzPct val="100000"/>
              <a:buFont typeface="Arial"/>
              <a:buChar char="•"/>
              <a:defRPr>
                <a:solidFill>
                  <a:srgbClr val="000000"/>
                </a:solidFill>
              </a:defRPr>
            </a:pPr>
            <a:r>
              <a:rPr sz="2000">
                <a:latin typeface="Arial"/>
                <a:ea typeface="Arial"/>
                <a:cs typeface="Arial"/>
                <a:sym typeface="Arial"/>
              </a:rPr>
              <a:t>Zorbalığa karışan kişilerle bir toplantı düzenlenir. Bu toplantıya izleyen ve engel olmayanlar da katılabilir.</a:t>
            </a:r>
            <a:endParaRPr sz="2000">
              <a:latin typeface="Times Roman"/>
              <a:ea typeface="Times Roman"/>
              <a:cs typeface="Times Roman"/>
              <a:sym typeface="Times Roman"/>
            </a:endParaRPr>
          </a:p>
          <a:p>
            <a:pPr marL="185672" lvl="0" indent="-185672" defTabSz="342900">
              <a:spcBef>
                <a:spcPts val="900"/>
              </a:spcBef>
              <a:buSzPct val="100000"/>
              <a:buFont typeface="Times Roman"/>
              <a:buChar char="•"/>
              <a:defRPr>
                <a:solidFill>
                  <a:srgbClr val="000000"/>
                </a:solidFill>
              </a:defRPr>
            </a:pPr>
            <a:r>
              <a:rPr sz="2000">
                <a:latin typeface="Times Roman"/>
                <a:ea typeface="Times Roman"/>
                <a:cs typeface="Times Roman"/>
                <a:sym typeface="Times Roman"/>
              </a:rPr>
              <a:t>Z</a:t>
            </a:r>
            <a:r>
              <a:rPr sz="2000">
                <a:latin typeface="Arial"/>
                <a:ea typeface="Arial"/>
                <a:cs typeface="Arial"/>
                <a:sym typeface="Arial"/>
              </a:rPr>
              <a:t>orba/mağdur olay olduğunda hem zorbalığa uğrayan hem de zorbaca davranışta bulunan öğrencilerle bir arada görüşülmesini önerenler de vardır. Grupla görüşmede gruptan birkaç kişinin mağdurun duygularından etkilenebileceğini, tek bir empatik tepkinin bile grubun zorbaca davranışlarını durdurabileceğini düşünülmektedir.</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Önleme</a:t>
            </a:r>
          </a:p>
        </p:txBody>
      </p:sp>
      <p:sp>
        <p:nvSpPr>
          <p:cNvPr id="333" name="Shape 333"/>
          <p:cNvSpPr>
            <a:spLocks noGrp="1"/>
          </p:cNvSpPr>
          <p:nvPr>
            <p:ph type="body" idx="1"/>
          </p:nvPr>
        </p:nvSpPr>
        <p:spPr>
          <a:xfrm>
            <a:off x="677333" y="1542197"/>
            <a:ext cx="8596670" cy="4499165"/>
          </a:xfrm>
          <a:prstGeom prst="rect">
            <a:avLst/>
          </a:prstGeom>
        </p:spPr>
        <p:txBody>
          <a:bodyPr>
            <a:normAutofit lnSpcReduction="10000"/>
          </a:bodyPr>
          <a:lstStyle/>
          <a:p>
            <a:pPr marL="0" lvl="0" indent="0">
              <a:buSzTx/>
              <a:buNone/>
              <a:defRPr>
                <a:solidFill>
                  <a:srgbClr val="000000"/>
                </a:solidFill>
              </a:defRPr>
            </a:pPr>
            <a:r>
              <a:rPr sz="2400"/>
              <a:t>Önleme çalışmalarına okul, ev ve çevreyi katmak gerekmektedir.</a:t>
            </a:r>
          </a:p>
          <a:p>
            <a:pPr marL="609600" lvl="0" indent="-609600">
              <a:defRPr>
                <a:solidFill>
                  <a:srgbClr val="000000"/>
                </a:solidFill>
              </a:defRPr>
            </a:pPr>
            <a:r>
              <a:rPr sz="2400"/>
              <a:t>Okul (Yöneticiler, öğretmenler, görevliler, tüm çalışanlar)</a:t>
            </a:r>
          </a:p>
          <a:p>
            <a:pPr marL="609600" lvl="0" indent="-609600">
              <a:defRPr>
                <a:solidFill>
                  <a:srgbClr val="000000"/>
                </a:solidFill>
              </a:defRPr>
            </a:pPr>
            <a:r>
              <a:rPr sz="2400"/>
              <a:t>Ev (aile)</a:t>
            </a:r>
          </a:p>
          <a:p>
            <a:pPr marL="609600" lvl="0" indent="-609600">
              <a:defRPr>
                <a:solidFill>
                  <a:srgbClr val="000000"/>
                </a:solidFill>
              </a:defRPr>
            </a:pPr>
            <a:r>
              <a:rPr sz="2400"/>
              <a:t>Çevre (okul ve ailenin yaşadığı çevrenin avantajları, dezavantajları)</a:t>
            </a:r>
          </a:p>
          <a:p>
            <a:pPr marL="609600" lvl="0" indent="-609600">
              <a:defRPr>
                <a:solidFill>
                  <a:srgbClr val="000000"/>
                </a:solidFill>
              </a:defRPr>
            </a:pPr>
            <a:r>
              <a:rPr sz="2400"/>
              <a:t>Okul için “Bütüncül Okul Yaklaşımı Zorbalığı Önleme Programı” hazırlanmalıdır.</a:t>
            </a:r>
          </a:p>
          <a:p>
            <a:pPr marL="609600" lvl="0" indent="-609600">
              <a:defRPr>
                <a:solidFill>
                  <a:srgbClr val="000000"/>
                </a:solidFill>
              </a:defRPr>
            </a:pPr>
            <a:r>
              <a:rPr sz="2400"/>
              <a:t>Bu program Eylül-Haziran ayları boyunca neler yapılacağını içermelidir.</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0" y="-3324"/>
            <a:ext cx="12192000" cy="6861324"/>
          </a:xfrm>
          <a:prstGeom prst="rect">
            <a:avLst/>
          </a:prstGeom>
          <a:solidFill>
            <a:srgbClr val="404040"/>
          </a:solidFill>
          <a:ln w="12700">
            <a:miter lim="400000"/>
          </a:ln>
        </p:spPr>
        <p:txBody>
          <a:bodyPr lIns="0" tIns="0" rIns="0" bIns="0" anchor="ctr"/>
          <a:lstStyle/>
          <a:p>
            <a:pPr lvl="0" algn="ctr">
              <a:defRPr>
                <a:solidFill>
                  <a:srgbClr val="FFFFFF"/>
                </a:solidFill>
                <a:latin typeface="Trebuchet MS"/>
                <a:ea typeface="Trebuchet MS"/>
                <a:cs typeface="Trebuchet MS"/>
                <a:sym typeface="Trebuchet MS"/>
              </a:defRPr>
            </a:pPr>
            <a:endParaRPr/>
          </a:p>
        </p:txBody>
      </p:sp>
      <p:sp>
        <p:nvSpPr>
          <p:cNvPr id="133" name="Shape 133"/>
          <p:cNvSpPr/>
          <p:nvPr/>
        </p:nvSpPr>
        <p:spPr>
          <a:xfrm>
            <a:off x="-2" y="0"/>
            <a:ext cx="11786758"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779" y="0"/>
                </a:lnTo>
                <a:lnTo>
                  <a:pt x="21600" y="21600"/>
                </a:lnTo>
                <a:lnTo>
                  <a:pt x="0" y="21600"/>
                </a:lnTo>
                <a:close/>
              </a:path>
            </a:pathLst>
          </a:custGeom>
          <a:solidFill>
            <a:srgbClr val="C0E474">
              <a:alpha val="30000"/>
            </a:srgbClr>
          </a:solidFill>
          <a:ln w="12700">
            <a:miter lim="400000"/>
          </a:ln>
        </p:spPr>
        <p:txBody>
          <a:bodyPr lIns="0" tIns="0" rIns="0" bIns="0" anchor="ctr"/>
          <a:lstStyle/>
          <a:p>
            <a:pPr lvl="0" algn="ctr">
              <a:defRPr>
                <a:solidFill>
                  <a:srgbClr val="FFFFFF"/>
                </a:solidFill>
                <a:latin typeface="Trebuchet MS"/>
                <a:ea typeface="Trebuchet MS"/>
                <a:cs typeface="Trebuchet MS"/>
                <a:sym typeface="Trebuchet MS"/>
              </a:defRPr>
            </a:pPr>
            <a:endParaRPr/>
          </a:p>
        </p:txBody>
      </p:sp>
      <p:sp>
        <p:nvSpPr>
          <p:cNvPr id="134" name="Shape 134"/>
          <p:cNvSpPr/>
          <p:nvPr/>
        </p:nvSpPr>
        <p:spPr>
          <a:xfrm>
            <a:off x="0" y="0"/>
            <a:ext cx="3581401"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4" y="0"/>
                </a:lnTo>
                <a:lnTo>
                  <a:pt x="21600" y="21600"/>
                </a:lnTo>
                <a:lnTo>
                  <a:pt x="0" y="21600"/>
                </a:lnTo>
                <a:close/>
              </a:path>
            </a:pathLst>
          </a:custGeom>
          <a:solidFill>
            <a:srgbClr val="000000">
              <a:alpha val="30000"/>
            </a:srgbClr>
          </a:solidFill>
          <a:ln w="12700">
            <a:miter lim="400000"/>
          </a:ln>
        </p:spPr>
        <p:txBody>
          <a:bodyPr lIns="0" tIns="0" rIns="0" bIns="0" anchor="ctr"/>
          <a:lstStyle/>
          <a:p>
            <a:pPr lvl="0" algn="ctr">
              <a:defRPr>
                <a:solidFill>
                  <a:srgbClr val="FFFFFF"/>
                </a:solidFill>
                <a:latin typeface="Trebuchet MS"/>
                <a:ea typeface="Trebuchet MS"/>
                <a:cs typeface="Trebuchet MS"/>
                <a:sym typeface="Trebuchet MS"/>
              </a:defRPr>
            </a:pPr>
            <a:endParaRPr/>
          </a:p>
        </p:txBody>
      </p:sp>
      <p:sp>
        <p:nvSpPr>
          <p:cNvPr id="135" name="Shape 135"/>
          <p:cNvSpPr>
            <a:spLocks noGrp="1"/>
          </p:cNvSpPr>
          <p:nvPr>
            <p:ph type="title"/>
          </p:nvPr>
        </p:nvSpPr>
        <p:spPr>
          <a:xfrm>
            <a:off x="833001" y="365125"/>
            <a:ext cx="10520703" cy="1163426"/>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Zorbalık Türleri</a:t>
            </a:r>
          </a:p>
        </p:txBody>
      </p:sp>
      <p:grpSp>
        <p:nvGrpSpPr>
          <p:cNvPr id="143" name="Group 143"/>
          <p:cNvGrpSpPr/>
          <p:nvPr/>
        </p:nvGrpSpPr>
        <p:grpSpPr>
          <a:xfrm>
            <a:off x="838103" y="2198420"/>
            <a:ext cx="10515604" cy="3232259"/>
            <a:chOff x="0" y="0"/>
            <a:chExt cx="10515603" cy="3232257"/>
          </a:xfrm>
        </p:grpSpPr>
        <p:grpSp>
          <p:nvGrpSpPr>
            <p:cNvPr id="138" name="Group 138"/>
            <p:cNvGrpSpPr/>
            <p:nvPr/>
          </p:nvGrpSpPr>
          <p:grpSpPr>
            <a:xfrm>
              <a:off x="0" y="-1"/>
              <a:ext cx="4309675" cy="3232259"/>
              <a:chOff x="0" y="0"/>
              <a:chExt cx="4309674" cy="3232257"/>
            </a:xfrm>
          </p:grpSpPr>
          <p:sp>
            <p:nvSpPr>
              <p:cNvPr id="136" name="Shape 136"/>
              <p:cNvSpPr/>
              <p:nvPr/>
            </p:nvSpPr>
            <p:spPr>
              <a:xfrm>
                <a:off x="0" y="-1"/>
                <a:ext cx="4309675" cy="3232259"/>
              </a:xfrm>
              <a:prstGeom prst="roundRect">
                <a:avLst>
                  <a:gd name="adj" fmla="val 7500"/>
                </a:avLst>
              </a:prstGeom>
              <a:solidFill>
                <a:srgbClr val="54A021"/>
              </a:solidFill>
              <a:ln w="19050" cap="rnd">
                <a:solidFill>
                  <a:srgbClr val="54A021"/>
                </a:solidFill>
                <a:prstDash val="solid"/>
                <a:bevel/>
              </a:ln>
              <a:effectLst/>
            </p:spPr>
            <p:txBody>
              <a:bodyPr wrap="square" lIns="0" tIns="0" rIns="0" bIns="0" numCol="1" anchor="ctr">
                <a:noAutofit/>
              </a:bodyPr>
              <a:lstStyle/>
              <a:p>
                <a:pPr lvl="0" algn="ctr">
                  <a:defRPr sz="2800">
                    <a:solidFill>
                      <a:srgbClr val="FFFFFF"/>
                    </a:solidFill>
                    <a:latin typeface="Trebuchet MS"/>
                    <a:ea typeface="Trebuchet MS"/>
                    <a:cs typeface="Trebuchet MS"/>
                    <a:sym typeface="Trebuchet MS"/>
                  </a:defRPr>
                </a:pPr>
                <a:endParaRPr/>
              </a:p>
            </p:txBody>
          </p:sp>
          <p:sp>
            <p:nvSpPr>
              <p:cNvPr id="137" name="Shape 137"/>
              <p:cNvSpPr/>
              <p:nvPr/>
            </p:nvSpPr>
            <p:spPr>
              <a:xfrm>
                <a:off x="70929" y="803327"/>
                <a:ext cx="4167816" cy="1625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800">
                    <a:solidFill>
                      <a:srgbClr val="FFFFFF"/>
                    </a:solidFill>
                    <a:latin typeface="Trebuchet MS"/>
                    <a:ea typeface="Trebuchet MS"/>
                    <a:cs typeface="Trebuchet MS"/>
                    <a:sym typeface="Trebuchet MS"/>
                  </a:rPr>
                  <a:t>Zorbalık türleri </a:t>
                </a:r>
                <a:r>
                  <a:rPr sz="2800">
                    <a:solidFill>
                      <a:srgbClr val="FFFFFF"/>
                    </a:solidFill>
                    <a:latin typeface="Trebuchet MS Bold"/>
                    <a:ea typeface="Trebuchet MS Bold"/>
                    <a:cs typeface="Trebuchet MS Bold"/>
                    <a:sym typeface="Trebuchet MS Bold"/>
                  </a:rPr>
                  <a:t>doğrudan </a:t>
                </a:r>
                <a:r>
                  <a:rPr sz="2800">
                    <a:solidFill>
                      <a:srgbClr val="FFFFFF"/>
                    </a:solidFill>
                    <a:latin typeface="Trebuchet MS"/>
                    <a:ea typeface="Trebuchet MS"/>
                    <a:cs typeface="Trebuchet MS"/>
                    <a:sym typeface="Trebuchet MS"/>
                  </a:rPr>
                  <a:t>zorbalık ve </a:t>
                </a:r>
                <a:r>
                  <a:rPr sz="2800">
                    <a:solidFill>
                      <a:srgbClr val="FFFFFF"/>
                    </a:solidFill>
                    <a:latin typeface="Trebuchet MS Bold"/>
                    <a:ea typeface="Trebuchet MS Bold"/>
                    <a:cs typeface="Trebuchet MS Bold"/>
                    <a:sym typeface="Trebuchet MS Bold"/>
                  </a:rPr>
                  <a:t>dolaylı</a:t>
                </a:r>
                <a:r>
                  <a:rPr sz="2800">
                    <a:solidFill>
                      <a:srgbClr val="FFFFFF"/>
                    </a:solidFill>
                    <a:latin typeface="Trebuchet MS"/>
                    <a:ea typeface="Trebuchet MS"/>
                    <a:cs typeface="Trebuchet MS"/>
                    <a:sym typeface="Trebuchet MS"/>
                  </a:rPr>
                  <a:t> zorbalık olarak da sınıflanmaktadır.</a:t>
                </a:r>
              </a:p>
            </p:txBody>
          </p:sp>
        </p:grpSp>
        <p:sp>
          <p:nvSpPr>
            <p:cNvPr id="139" name="Shape 139"/>
            <p:cNvSpPr/>
            <p:nvPr/>
          </p:nvSpPr>
          <p:spPr>
            <a:xfrm>
              <a:off x="4783735" y="1142063"/>
              <a:ext cx="948131" cy="948129"/>
            </a:xfrm>
            <a:prstGeom prst="rightArrow">
              <a:avLst>
                <a:gd name="adj1" fmla="val 64000"/>
                <a:gd name="adj2" fmla="val 50000"/>
              </a:avLst>
            </a:prstGeom>
            <a:solidFill>
              <a:srgbClr val="54A021"/>
            </a:solidFill>
            <a:ln w="19050" cap="rnd">
              <a:solidFill>
                <a:srgbClr val="54A021"/>
              </a:solidFill>
              <a:prstDash val="solid"/>
              <a:bevel/>
            </a:ln>
            <a:effectLst/>
          </p:spPr>
          <p:txBody>
            <a:bodyPr wrap="square" lIns="0" tIns="0" rIns="0" bIns="0" numCol="1" anchor="ctr">
              <a:noAutofit/>
            </a:bodyPr>
            <a:lstStyle/>
            <a:p>
              <a:pPr lvl="0">
                <a:defRPr>
                  <a:latin typeface="Trebuchet MS"/>
                  <a:ea typeface="Trebuchet MS"/>
                  <a:cs typeface="Trebuchet MS"/>
                  <a:sym typeface="Trebuchet MS"/>
                </a:defRPr>
              </a:pPr>
              <a:endParaRPr/>
            </a:p>
          </p:txBody>
        </p:sp>
        <p:grpSp>
          <p:nvGrpSpPr>
            <p:cNvPr id="142" name="Group 142"/>
            <p:cNvGrpSpPr/>
            <p:nvPr/>
          </p:nvGrpSpPr>
          <p:grpSpPr>
            <a:xfrm>
              <a:off x="6205929" y="-1"/>
              <a:ext cx="4309675" cy="3232259"/>
              <a:chOff x="0" y="0"/>
              <a:chExt cx="4309674" cy="3232257"/>
            </a:xfrm>
          </p:grpSpPr>
          <p:sp>
            <p:nvSpPr>
              <p:cNvPr id="140" name="Shape 140"/>
              <p:cNvSpPr/>
              <p:nvPr/>
            </p:nvSpPr>
            <p:spPr>
              <a:xfrm>
                <a:off x="0" y="-1"/>
                <a:ext cx="4309675" cy="3232259"/>
              </a:xfrm>
              <a:prstGeom prst="roundRect">
                <a:avLst>
                  <a:gd name="adj" fmla="val 7500"/>
                </a:avLst>
              </a:prstGeom>
              <a:solidFill>
                <a:srgbClr val="E6B91E"/>
              </a:solidFill>
              <a:ln w="19050" cap="rnd">
                <a:solidFill>
                  <a:srgbClr val="E6B91E"/>
                </a:solidFill>
                <a:prstDash val="solid"/>
                <a:bevel/>
              </a:ln>
              <a:effectLst/>
            </p:spPr>
            <p:txBody>
              <a:bodyPr wrap="square" lIns="0" tIns="0" rIns="0" bIns="0" numCol="1" anchor="ctr">
                <a:noAutofit/>
              </a:bodyPr>
              <a:lstStyle/>
              <a:p>
                <a:pPr lvl="0" algn="ctr">
                  <a:defRPr sz="2400">
                    <a:solidFill>
                      <a:srgbClr val="FFFFFF"/>
                    </a:solidFill>
                    <a:latin typeface="Trebuchet MS"/>
                    <a:ea typeface="Trebuchet MS"/>
                    <a:cs typeface="Trebuchet MS"/>
                    <a:sym typeface="Trebuchet MS"/>
                  </a:defRPr>
                </a:pPr>
                <a:endParaRPr/>
              </a:p>
            </p:txBody>
          </p:sp>
          <p:sp>
            <p:nvSpPr>
              <p:cNvPr id="141" name="Shape 141"/>
              <p:cNvSpPr/>
              <p:nvPr/>
            </p:nvSpPr>
            <p:spPr>
              <a:xfrm>
                <a:off x="70929" y="371528"/>
                <a:ext cx="4167816" cy="2489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400">
                    <a:solidFill>
                      <a:srgbClr val="FFFFFF"/>
                    </a:solidFill>
                    <a:latin typeface="Trebuchet MS Bold"/>
                    <a:ea typeface="Trebuchet MS Bold"/>
                    <a:cs typeface="Trebuchet MS Bold"/>
                    <a:sym typeface="Trebuchet MS Bold"/>
                  </a:rPr>
                  <a:t>Doğrudan</a:t>
                </a:r>
                <a:r>
                  <a:rPr sz="2400">
                    <a:solidFill>
                      <a:srgbClr val="FFFFFF"/>
                    </a:solidFill>
                    <a:latin typeface="Trebuchet MS"/>
                    <a:ea typeface="Trebuchet MS"/>
                    <a:cs typeface="Trebuchet MS"/>
                    <a:sym typeface="Trebuchet MS"/>
                  </a:rPr>
                  <a:t> zorbalık fiziksel ve sözel saldırı davranışlarını içerirken, </a:t>
                </a:r>
              </a:p>
              <a:p>
                <a:pPr lvl="0" algn="ctr"/>
                <a:r>
                  <a:rPr sz="2400">
                    <a:solidFill>
                      <a:srgbClr val="FFFFFF"/>
                    </a:solidFill>
                    <a:latin typeface="Trebuchet MS Bold"/>
                    <a:ea typeface="Trebuchet MS Bold"/>
                    <a:cs typeface="Trebuchet MS Bold"/>
                    <a:sym typeface="Trebuchet MS Bold"/>
                  </a:rPr>
                  <a:t>dolaylı</a:t>
                </a:r>
                <a:r>
                  <a:rPr sz="2400">
                    <a:solidFill>
                      <a:srgbClr val="FFFFFF"/>
                    </a:solidFill>
                    <a:latin typeface="Trebuchet MS"/>
                    <a:ea typeface="Trebuchet MS"/>
                    <a:cs typeface="Trebuchet MS"/>
                    <a:sym typeface="Trebuchet MS"/>
                  </a:rPr>
                  <a:t> zorbalık kasıtlı yalnız bırakma veya sosyal ortamlardan yalıtım gibi davranışları içermektedir. </a:t>
                </a:r>
              </a:p>
            </p:txBody>
          </p:sp>
        </p:grpSp>
      </p:gr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677333" y="609600"/>
            <a:ext cx="8596670" cy="796119"/>
          </a:xfrm>
          <a:prstGeom prst="rect">
            <a:avLst/>
          </a:prstGeom>
        </p:spPr>
        <p:txBody>
          <a:bodyPr/>
          <a:lstStyle>
            <a:lvl1pPr>
              <a:defRPr sz="2400">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2400">
                <a:solidFill>
                  <a:srgbClr val="54A021"/>
                </a:solidFill>
              </a:rPr>
              <a:t>Bütüncül Okul Yaklaşımı Zorbalığı Önleme Programı İçeriği</a:t>
            </a:r>
          </a:p>
        </p:txBody>
      </p:sp>
      <p:sp>
        <p:nvSpPr>
          <p:cNvPr id="336" name="Shape 336"/>
          <p:cNvSpPr>
            <a:spLocks noGrp="1"/>
          </p:cNvSpPr>
          <p:nvPr>
            <p:ph type="body" idx="1"/>
          </p:nvPr>
        </p:nvSpPr>
        <p:spPr>
          <a:xfrm>
            <a:off x="677332" y="1405719"/>
            <a:ext cx="4577057" cy="4831308"/>
          </a:xfrm>
          <a:prstGeom prst="rect">
            <a:avLst/>
          </a:prstGeom>
        </p:spPr>
        <p:txBody>
          <a:bodyPr/>
          <a:lstStyle/>
          <a:p>
            <a:pPr marL="0" lvl="0" indent="0">
              <a:lnSpc>
                <a:spcPct val="80000"/>
              </a:lnSpc>
              <a:buSzTx/>
              <a:buNone/>
              <a:defRPr>
                <a:solidFill>
                  <a:srgbClr val="000000"/>
                </a:solidFill>
              </a:defRPr>
            </a:pPr>
            <a:r>
              <a:rPr sz="1900"/>
              <a:t>Bu program içerisinde;</a:t>
            </a:r>
            <a:endParaRPr sz="1600"/>
          </a:p>
          <a:p>
            <a:pPr marL="256695" lvl="0" indent="-256695">
              <a:lnSpc>
                <a:spcPct val="80000"/>
              </a:lnSpc>
              <a:defRPr>
                <a:solidFill>
                  <a:srgbClr val="000000"/>
                </a:solidFill>
              </a:defRPr>
            </a:pPr>
            <a:r>
              <a:rPr sz="1900"/>
              <a:t>Kimlik gelişimi, kişisel beceriler (kendini farketme, yönetme,başetme, dürtü kontrolü, dikkat toplama)</a:t>
            </a:r>
            <a:endParaRPr sz="1600"/>
          </a:p>
          <a:p>
            <a:pPr marL="256695" lvl="0" indent="-256695">
              <a:lnSpc>
                <a:spcPct val="80000"/>
              </a:lnSpc>
              <a:defRPr>
                <a:solidFill>
                  <a:srgbClr val="000000"/>
                </a:solidFill>
              </a:defRPr>
            </a:pPr>
            <a:r>
              <a:rPr sz="1900"/>
              <a:t>Kişilerarası beceriler (iletişim, ilişki, sosyalleşme)</a:t>
            </a:r>
            <a:endParaRPr sz="1600"/>
          </a:p>
          <a:p>
            <a:pPr marL="256695" lvl="0" indent="-256695">
              <a:lnSpc>
                <a:spcPct val="80000"/>
              </a:lnSpc>
              <a:defRPr>
                <a:solidFill>
                  <a:srgbClr val="000000"/>
                </a:solidFill>
              </a:defRPr>
            </a:pPr>
            <a:r>
              <a:rPr sz="1900"/>
              <a:t>Perspektif alma (benzerlik ve farklılıkları değerlendirmek, başkalarının duygularını belirleme; duyguların değişebileceğini)</a:t>
            </a:r>
            <a:endParaRPr sz="1600"/>
          </a:p>
          <a:p>
            <a:pPr marL="256695" lvl="0" indent="-256695">
              <a:lnSpc>
                <a:spcPct val="80000"/>
              </a:lnSpc>
              <a:defRPr>
                <a:solidFill>
                  <a:srgbClr val="000000"/>
                </a:solidFill>
              </a:defRPr>
            </a:pPr>
            <a:r>
              <a:rPr sz="1900"/>
              <a:t>Eleştirel ve yaratıcı düşünme becerileri (Planlama, sonuç çıkarma, sunma, yansıtma, değerlendirme)</a:t>
            </a:r>
            <a:endParaRPr sz="1600"/>
          </a:p>
          <a:p>
            <a:pPr marL="256695" lvl="0" indent="-256695">
              <a:lnSpc>
                <a:spcPct val="80000"/>
              </a:lnSpc>
              <a:defRPr>
                <a:solidFill>
                  <a:srgbClr val="000000"/>
                </a:solidFill>
              </a:defRPr>
            </a:pPr>
            <a:r>
              <a:rPr sz="1900"/>
              <a:t>Duygu yönetimi (kişinin kendi hislerini tanıma ve tanımlama, öğrenme, güçlü duyguları yatıştırmak için stratejiler; stres / kaygıyı yönetmek)</a:t>
            </a:r>
          </a:p>
        </p:txBody>
      </p:sp>
      <p:sp>
        <p:nvSpPr>
          <p:cNvPr id="337" name="Shape 337"/>
          <p:cNvSpPr/>
          <p:nvPr/>
        </p:nvSpPr>
        <p:spPr>
          <a:xfrm>
            <a:off x="5908835" y="1614677"/>
            <a:ext cx="4184035" cy="38807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Öfke kontrol becerileri</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Sosyal beceriler</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Empati geliştirme</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Problem çözme</a:t>
            </a:r>
            <a:endParaRPr sz="20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Benlik saygısını geliştirme</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Atılganlık becerileri</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Hayır diyebilme</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Sözel ve yazılı iletişim becerileri</a:t>
            </a:r>
            <a:endParaRPr sz="1600">
              <a:latin typeface="Trebuchet MS"/>
              <a:ea typeface="Trebuchet MS"/>
              <a:cs typeface="Trebuchet MS"/>
              <a:sym typeface="Trebuchet MS"/>
            </a:endParaRPr>
          </a:p>
          <a:p>
            <a:pPr marL="230386" lvl="0" indent="-230386" defTabSz="457200">
              <a:lnSpc>
                <a:spcPct val="80000"/>
              </a:lnSpc>
              <a:spcBef>
                <a:spcPts val="1000"/>
              </a:spcBef>
              <a:buClr>
                <a:srgbClr val="90C226"/>
              </a:buClr>
              <a:buSzPct val="80000"/>
              <a:buFont typeface="Wingdings 3"/>
              <a:buChar char=""/>
            </a:pPr>
            <a:r>
              <a:rPr>
                <a:latin typeface="Trebuchet MS"/>
                <a:ea typeface="Trebuchet MS"/>
                <a:cs typeface="Trebuchet MS"/>
                <a:sym typeface="Trebuchet MS"/>
              </a:rPr>
              <a:t>Alayla başetme yer almalıdır.</a:t>
            </a:r>
          </a:p>
        </p:txBody>
      </p:sp>
      <p:sp>
        <p:nvSpPr>
          <p:cNvPr id="338" name="Shape 338"/>
          <p:cNvSpPr>
            <a:spLocks noGrp="1"/>
          </p:cNvSpPr>
          <p:nvPr>
            <p:ph type="sldNum" sz="quarter" idx="2"/>
          </p:nvPr>
        </p:nvSpPr>
        <p:spPr>
          <a:xfrm>
            <a:off x="8590663" y="5728941"/>
            <a:ext cx="683341" cy="2667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a:defRPr sz="1800">
                <a:solidFill>
                  <a:srgbClr val="000000"/>
                </a:solidFill>
              </a:defRPr>
            </a:lvl1pPr>
          </a:lstStyle>
          <a:p>
            <a:pPr lvl="0"/>
            <a:fld id="{86CB4B4D-7CA3-9044-876B-883B54F8677D}" type="slidenum">
              <a:rPr/>
              <a:pPr lvl="0"/>
              <a:t>60</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36">
                                            <p:bg/>
                                          </p:spTgt>
                                        </p:tgtEl>
                                        <p:attrNameLst>
                                          <p:attrName>style.visibility</p:attrName>
                                        </p:attrNameLst>
                                      </p:cBhvr>
                                      <p:to>
                                        <p:strVal val="visible"/>
                                      </p:to>
                                    </p:set>
                                    <p:anim calcmode="lin" valueType="num">
                                      <p:cBhvr>
                                        <p:cTn id="7" dur="500" fill="hold"/>
                                        <p:tgtEl>
                                          <p:spTgt spid="336">
                                            <p:bg/>
                                          </p:spTgt>
                                        </p:tgtEl>
                                        <p:attrNameLst>
                                          <p:attrName>ppt_x</p:attrName>
                                        </p:attrNameLst>
                                      </p:cBhvr>
                                      <p:tavLst>
                                        <p:tav tm="0">
                                          <p:val>
                                            <p:strVal val="#ppt_x"/>
                                          </p:val>
                                        </p:tav>
                                        <p:tav tm="100000">
                                          <p:val>
                                            <p:strVal val="#ppt_x"/>
                                          </p:val>
                                        </p:tav>
                                      </p:tavLst>
                                    </p:anim>
                                    <p:anim calcmode="lin" valueType="num">
                                      <p:cBhvr>
                                        <p:cTn id="8" dur="500" fill="hold"/>
                                        <p:tgtEl>
                                          <p:spTgt spid="336">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336">
                                            <p:txEl>
                                              <p:pRg st="0" end="0"/>
                                            </p:txEl>
                                          </p:spTgt>
                                        </p:tgtEl>
                                        <p:attrNameLst>
                                          <p:attrName>style.visibility</p:attrName>
                                        </p:attrNameLst>
                                      </p:cBhvr>
                                      <p:to>
                                        <p:strVal val="visible"/>
                                      </p:to>
                                    </p:set>
                                    <p:anim calcmode="lin" valueType="num">
                                      <p:cBhvr>
                                        <p:cTn id="11" dur="500" fill="hold"/>
                                        <p:tgtEl>
                                          <p:spTgt spid="33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336">
                                            <p:txEl>
                                              <p:pRg st="1" end="1"/>
                                            </p:txEl>
                                          </p:spTgt>
                                        </p:tgtEl>
                                        <p:attrNameLst>
                                          <p:attrName>style.visibility</p:attrName>
                                        </p:attrNameLst>
                                      </p:cBhvr>
                                      <p:to>
                                        <p:strVal val="visible"/>
                                      </p:to>
                                    </p:set>
                                    <p:anim calcmode="lin" valueType="num">
                                      <p:cBhvr>
                                        <p:cTn id="17" dur="500" fill="hold"/>
                                        <p:tgtEl>
                                          <p:spTgt spid="33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336">
                                            <p:txEl>
                                              <p:pRg st="2" end="2"/>
                                            </p:txEl>
                                          </p:spTgt>
                                        </p:tgtEl>
                                        <p:attrNameLst>
                                          <p:attrName>style.visibility</p:attrName>
                                        </p:attrNameLst>
                                      </p:cBhvr>
                                      <p:to>
                                        <p:strVal val="visible"/>
                                      </p:to>
                                    </p:set>
                                    <p:anim calcmode="lin" valueType="num">
                                      <p:cBhvr>
                                        <p:cTn id="23" dur="500" fill="hold"/>
                                        <p:tgtEl>
                                          <p:spTgt spid="33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336">
                                            <p:txEl>
                                              <p:pRg st="3" end="3"/>
                                            </p:txEl>
                                          </p:spTgt>
                                        </p:tgtEl>
                                        <p:attrNameLst>
                                          <p:attrName>style.visibility</p:attrName>
                                        </p:attrNameLst>
                                      </p:cBhvr>
                                      <p:to>
                                        <p:strVal val="visible"/>
                                      </p:to>
                                    </p:set>
                                    <p:anim calcmode="lin" valueType="num">
                                      <p:cBhvr>
                                        <p:cTn id="29" dur="500" fill="hold"/>
                                        <p:tgtEl>
                                          <p:spTgt spid="33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336">
                                            <p:txEl>
                                              <p:pRg st="4" end="4"/>
                                            </p:txEl>
                                          </p:spTgt>
                                        </p:tgtEl>
                                        <p:attrNameLst>
                                          <p:attrName>style.visibility</p:attrName>
                                        </p:attrNameLst>
                                      </p:cBhvr>
                                      <p:to>
                                        <p:strVal val="visible"/>
                                      </p:to>
                                    </p:set>
                                    <p:anim calcmode="lin" valueType="num">
                                      <p:cBhvr>
                                        <p:cTn id="35" dur="500" fill="hold"/>
                                        <p:tgtEl>
                                          <p:spTgt spid="33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iterate>
                                    <p:tmAbs val="0"/>
                                  </p:iterate>
                                  <p:childTnLst>
                                    <p:set>
                                      <p:cBhvr>
                                        <p:cTn id="40" fill="hold"/>
                                        <p:tgtEl>
                                          <p:spTgt spid="336">
                                            <p:txEl>
                                              <p:pRg st="5" end="5"/>
                                            </p:txEl>
                                          </p:spTgt>
                                        </p:tgtEl>
                                        <p:attrNameLst>
                                          <p:attrName>style.visibility</p:attrName>
                                        </p:attrNameLst>
                                      </p:cBhvr>
                                      <p:to>
                                        <p:strVal val="visible"/>
                                      </p:to>
                                    </p:set>
                                    <p:anim calcmode="lin" valueType="num">
                                      <p:cBhvr>
                                        <p:cTn id="41" dur="500" fill="hold"/>
                                        <p:tgtEl>
                                          <p:spTgt spid="336">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2" nodeType="clickEffect">
                                  <p:stCondLst>
                                    <p:cond delay="0"/>
                                  </p:stCondLst>
                                  <p:iterate>
                                    <p:tmAbs val="0"/>
                                  </p:iterate>
                                  <p:childTnLst>
                                    <p:set>
                                      <p:cBhvr>
                                        <p:cTn id="46" fill="hold"/>
                                        <p:tgtEl>
                                          <p:spTgt spid="337">
                                            <p:bg/>
                                          </p:spTgt>
                                        </p:tgtEl>
                                        <p:attrNameLst>
                                          <p:attrName>style.visibility</p:attrName>
                                        </p:attrNameLst>
                                      </p:cBhvr>
                                      <p:to>
                                        <p:strVal val="visible"/>
                                      </p:to>
                                    </p:set>
                                    <p:anim calcmode="lin" valueType="num">
                                      <p:cBhvr>
                                        <p:cTn id="47" dur="1000" fill="hold"/>
                                        <p:tgtEl>
                                          <p:spTgt spid="337">
                                            <p:bg/>
                                          </p:spTgt>
                                        </p:tgtEl>
                                        <p:attrNameLst>
                                          <p:attrName>ppt_x</p:attrName>
                                        </p:attrNameLst>
                                      </p:cBhvr>
                                      <p:tavLst>
                                        <p:tav tm="0">
                                          <p:val>
                                            <p:strVal val="0-#ppt_w/2"/>
                                          </p:val>
                                        </p:tav>
                                        <p:tav tm="100000">
                                          <p:val>
                                            <p:strVal val="#ppt_x"/>
                                          </p:val>
                                        </p:tav>
                                      </p:tavLst>
                                    </p:anim>
                                    <p:anim calcmode="lin" valueType="num">
                                      <p:cBhvr>
                                        <p:cTn id="48" dur="1000" fill="hold"/>
                                        <p:tgtEl>
                                          <p:spTgt spid="337">
                                            <p:bg/>
                                          </p:spTgt>
                                        </p:tgtEl>
                                        <p:attrNameLst>
                                          <p:attrName>ppt_y</p:attrName>
                                        </p:attrNameLst>
                                      </p:cBhvr>
                                      <p:tavLst>
                                        <p:tav tm="0">
                                          <p:val>
                                            <p:strVal val="#ppt_y"/>
                                          </p:val>
                                        </p:tav>
                                        <p:tav tm="100000">
                                          <p:val>
                                            <p:strVal val="#ppt_y"/>
                                          </p:val>
                                        </p:tav>
                                      </p:tavLst>
                                    </p:anim>
                                  </p:childTnLst>
                                </p:cTn>
                              </p:par>
                              <p:par>
                                <p:cTn id="49" presetID="2" presetClass="entr" presetSubtype="8" fill="hold" grpId="2">
                                  <p:stCondLst>
                                    <p:cond delay="0"/>
                                  </p:stCondLst>
                                  <p:iterate>
                                    <p:tmAbs val="0"/>
                                  </p:iterate>
                                  <p:childTnLst>
                                    <p:set>
                                      <p:cBhvr>
                                        <p:cTn id="50" fill="hold"/>
                                        <p:tgtEl>
                                          <p:spTgt spid="337">
                                            <p:txEl>
                                              <p:pRg st="0" end="0"/>
                                            </p:txEl>
                                          </p:spTgt>
                                        </p:tgtEl>
                                        <p:attrNameLst>
                                          <p:attrName>style.visibility</p:attrName>
                                        </p:attrNameLst>
                                      </p:cBhvr>
                                      <p:to>
                                        <p:strVal val="visible"/>
                                      </p:to>
                                    </p:set>
                                    <p:anim calcmode="lin" valueType="num">
                                      <p:cBhvr>
                                        <p:cTn id="51" dur="1000" fill="hold"/>
                                        <p:tgtEl>
                                          <p:spTgt spid="337">
                                            <p:txEl>
                                              <p:pRg st="0" end="0"/>
                                            </p:txEl>
                                          </p:spTgt>
                                        </p:tgtEl>
                                        <p:attrNameLst>
                                          <p:attrName>ppt_x</p:attrName>
                                        </p:attrNameLst>
                                      </p:cBhvr>
                                      <p:tavLst>
                                        <p:tav tm="0">
                                          <p:val>
                                            <p:strVal val="0-#ppt_w/2"/>
                                          </p:val>
                                        </p:tav>
                                        <p:tav tm="100000">
                                          <p:val>
                                            <p:strVal val="#ppt_x"/>
                                          </p:val>
                                        </p:tav>
                                      </p:tavLst>
                                    </p:anim>
                                    <p:anim calcmode="lin" valueType="num">
                                      <p:cBhvr>
                                        <p:cTn id="52" dur="1000" fill="hold"/>
                                        <p:tgtEl>
                                          <p:spTgt spid="3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2" nodeType="clickEffect">
                                  <p:stCondLst>
                                    <p:cond delay="0"/>
                                  </p:stCondLst>
                                  <p:iterate>
                                    <p:tmAbs val="0"/>
                                  </p:iterate>
                                  <p:childTnLst>
                                    <p:set>
                                      <p:cBhvr>
                                        <p:cTn id="56" fill="hold"/>
                                        <p:tgtEl>
                                          <p:spTgt spid="337">
                                            <p:txEl>
                                              <p:pRg st="1" end="1"/>
                                            </p:txEl>
                                          </p:spTgt>
                                        </p:tgtEl>
                                        <p:attrNameLst>
                                          <p:attrName>style.visibility</p:attrName>
                                        </p:attrNameLst>
                                      </p:cBhvr>
                                      <p:to>
                                        <p:strVal val="visible"/>
                                      </p:to>
                                    </p:set>
                                    <p:anim calcmode="lin" valueType="num">
                                      <p:cBhvr>
                                        <p:cTn id="57" dur="1000" fill="hold"/>
                                        <p:tgtEl>
                                          <p:spTgt spid="337">
                                            <p:txEl>
                                              <p:pRg st="1" end="1"/>
                                            </p:txEl>
                                          </p:spTgt>
                                        </p:tgtEl>
                                        <p:attrNameLst>
                                          <p:attrName>ppt_x</p:attrName>
                                        </p:attrNameLst>
                                      </p:cBhvr>
                                      <p:tavLst>
                                        <p:tav tm="0">
                                          <p:val>
                                            <p:strVal val="0-#ppt_w/2"/>
                                          </p:val>
                                        </p:tav>
                                        <p:tav tm="100000">
                                          <p:val>
                                            <p:strVal val="#ppt_x"/>
                                          </p:val>
                                        </p:tav>
                                      </p:tavLst>
                                    </p:anim>
                                    <p:anim calcmode="lin" valueType="num">
                                      <p:cBhvr>
                                        <p:cTn id="58" dur="1000" fill="hold"/>
                                        <p:tgtEl>
                                          <p:spTgt spid="3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2" nodeType="clickEffect">
                                  <p:stCondLst>
                                    <p:cond delay="0"/>
                                  </p:stCondLst>
                                  <p:iterate>
                                    <p:tmAbs val="0"/>
                                  </p:iterate>
                                  <p:childTnLst>
                                    <p:set>
                                      <p:cBhvr>
                                        <p:cTn id="62" fill="hold"/>
                                        <p:tgtEl>
                                          <p:spTgt spid="337">
                                            <p:txEl>
                                              <p:pRg st="2" end="2"/>
                                            </p:txEl>
                                          </p:spTgt>
                                        </p:tgtEl>
                                        <p:attrNameLst>
                                          <p:attrName>style.visibility</p:attrName>
                                        </p:attrNameLst>
                                      </p:cBhvr>
                                      <p:to>
                                        <p:strVal val="visible"/>
                                      </p:to>
                                    </p:set>
                                    <p:anim calcmode="lin" valueType="num">
                                      <p:cBhvr>
                                        <p:cTn id="63" dur="1000" fill="hold"/>
                                        <p:tgtEl>
                                          <p:spTgt spid="337">
                                            <p:txEl>
                                              <p:pRg st="2" end="2"/>
                                            </p:txEl>
                                          </p:spTgt>
                                        </p:tgtEl>
                                        <p:attrNameLst>
                                          <p:attrName>ppt_x</p:attrName>
                                        </p:attrNameLst>
                                      </p:cBhvr>
                                      <p:tavLst>
                                        <p:tav tm="0">
                                          <p:val>
                                            <p:strVal val="0-#ppt_w/2"/>
                                          </p:val>
                                        </p:tav>
                                        <p:tav tm="100000">
                                          <p:val>
                                            <p:strVal val="#ppt_x"/>
                                          </p:val>
                                        </p:tav>
                                      </p:tavLst>
                                    </p:anim>
                                    <p:anim calcmode="lin" valueType="num">
                                      <p:cBhvr>
                                        <p:cTn id="64" dur="1000" fill="hold"/>
                                        <p:tgtEl>
                                          <p:spTgt spid="3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2" nodeType="clickEffect">
                                  <p:stCondLst>
                                    <p:cond delay="0"/>
                                  </p:stCondLst>
                                  <p:iterate>
                                    <p:tmAbs val="0"/>
                                  </p:iterate>
                                  <p:childTnLst>
                                    <p:set>
                                      <p:cBhvr>
                                        <p:cTn id="68" fill="hold"/>
                                        <p:tgtEl>
                                          <p:spTgt spid="337">
                                            <p:txEl>
                                              <p:pRg st="3" end="3"/>
                                            </p:txEl>
                                          </p:spTgt>
                                        </p:tgtEl>
                                        <p:attrNameLst>
                                          <p:attrName>style.visibility</p:attrName>
                                        </p:attrNameLst>
                                      </p:cBhvr>
                                      <p:to>
                                        <p:strVal val="visible"/>
                                      </p:to>
                                    </p:set>
                                    <p:anim calcmode="lin" valueType="num">
                                      <p:cBhvr>
                                        <p:cTn id="69" dur="1000" fill="hold"/>
                                        <p:tgtEl>
                                          <p:spTgt spid="337">
                                            <p:txEl>
                                              <p:pRg st="3" end="3"/>
                                            </p:txEl>
                                          </p:spTgt>
                                        </p:tgtEl>
                                        <p:attrNameLst>
                                          <p:attrName>ppt_x</p:attrName>
                                        </p:attrNameLst>
                                      </p:cBhvr>
                                      <p:tavLst>
                                        <p:tav tm="0">
                                          <p:val>
                                            <p:strVal val="0-#ppt_w/2"/>
                                          </p:val>
                                        </p:tav>
                                        <p:tav tm="100000">
                                          <p:val>
                                            <p:strVal val="#ppt_x"/>
                                          </p:val>
                                        </p:tav>
                                      </p:tavLst>
                                    </p:anim>
                                    <p:anim calcmode="lin" valueType="num">
                                      <p:cBhvr>
                                        <p:cTn id="70" dur="1000" fill="hold"/>
                                        <p:tgtEl>
                                          <p:spTgt spid="3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2" nodeType="clickEffect">
                                  <p:stCondLst>
                                    <p:cond delay="0"/>
                                  </p:stCondLst>
                                  <p:iterate>
                                    <p:tmAbs val="0"/>
                                  </p:iterate>
                                  <p:childTnLst>
                                    <p:set>
                                      <p:cBhvr>
                                        <p:cTn id="74" fill="hold"/>
                                        <p:tgtEl>
                                          <p:spTgt spid="337">
                                            <p:txEl>
                                              <p:pRg st="4" end="4"/>
                                            </p:txEl>
                                          </p:spTgt>
                                        </p:tgtEl>
                                        <p:attrNameLst>
                                          <p:attrName>style.visibility</p:attrName>
                                        </p:attrNameLst>
                                      </p:cBhvr>
                                      <p:to>
                                        <p:strVal val="visible"/>
                                      </p:to>
                                    </p:set>
                                    <p:anim calcmode="lin" valueType="num">
                                      <p:cBhvr>
                                        <p:cTn id="75" dur="1000" fill="hold"/>
                                        <p:tgtEl>
                                          <p:spTgt spid="337">
                                            <p:txEl>
                                              <p:pRg st="4" end="4"/>
                                            </p:txEl>
                                          </p:spTgt>
                                        </p:tgtEl>
                                        <p:attrNameLst>
                                          <p:attrName>ppt_x</p:attrName>
                                        </p:attrNameLst>
                                      </p:cBhvr>
                                      <p:tavLst>
                                        <p:tav tm="0">
                                          <p:val>
                                            <p:strVal val="0-#ppt_w/2"/>
                                          </p:val>
                                        </p:tav>
                                        <p:tav tm="100000">
                                          <p:val>
                                            <p:strVal val="#ppt_x"/>
                                          </p:val>
                                        </p:tav>
                                      </p:tavLst>
                                    </p:anim>
                                    <p:anim calcmode="lin" valueType="num">
                                      <p:cBhvr>
                                        <p:cTn id="76" dur="1000" fill="hold"/>
                                        <p:tgtEl>
                                          <p:spTgt spid="33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2" nodeType="clickEffect">
                                  <p:stCondLst>
                                    <p:cond delay="0"/>
                                  </p:stCondLst>
                                  <p:iterate>
                                    <p:tmAbs val="0"/>
                                  </p:iterate>
                                  <p:childTnLst>
                                    <p:set>
                                      <p:cBhvr>
                                        <p:cTn id="80" fill="hold"/>
                                        <p:tgtEl>
                                          <p:spTgt spid="337">
                                            <p:txEl>
                                              <p:pRg st="5" end="5"/>
                                            </p:txEl>
                                          </p:spTgt>
                                        </p:tgtEl>
                                        <p:attrNameLst>
                                          <p:attrName>style.visibility</p:attrName>
                                        </p:attrNameLst>
                                      </p:cBhvr>
                                      <p:to>
                                        <p:strVal val="visible"/>
                                      </p:to>
                                    </p:set>
                                    <p:anim calcmode="lin" valueType="num">
                                      <p:cBhvr>
                                        <p:cTn id="81" dur="1000" fill="hold"/>
                                        <p:tgtEl>
                                          <p:spTgt spid="337">
                                            <p:txEl>
                                              <p:pRg st="5" end="5"/>
                                            </p:txEl>
                                          </p:spTgt>
                                        </p:tgtEl>
                                        <p:attrNameLst>
                                          <p:attrName>ppt_x</p:attrName>
                                        </p:attrNameLst>
                                      </p:cBhvr>
                                      <p:tavLst>
                                        <p:tav tm="0">
                                          <p:val>
                                            <p:strVal val="0-#ppt_w/2"/>
                                          </p:val>
                                        </p:tav>
                                        <p:tav tm="100000">
                                          <p:val>
                                            <p:strVal val="#ppt_x"/>
                                          </p:val>
                                        </p:tav>
                                      </p:tavLst>
                                    </p:anim>
                                    <p:anim calcmode="lin" valueType="num">
                                      <p:cBhvr>
                                        <p:cTn id="82" dur="1000" fill="hold"/>
                                        <p:tgtEl>
                                          <p:spTgt spid="33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2" nodeType="clickEffect">
                                  <p:stCondLst>
                                    <p:cond delay="0"/>
                                  </p:stCondLst>
                                  <p:iterate>
                                    <p:tmAbs val="0"/>
                                  </p:iterate>
                                  <p:childTnLst>
                                    <p:set>
                                      <p:cBhvr>
                                        <p:cTn id="86" fill="hold"/>
                                        <p:tgtEl>
                                          <p:spTgt spid="337">
                                            <p:txEl>
                                              <p:pRg st="6" end="6"/>
                                            </p:txEl>
                                          </p:spTgt>
                                        </p:tgtEl>
                                        <p:attrNameLst>
                                          <p:attrName>style.visibility</p:attrName>
                                        </p:attrNameLst>
                                      </p:cBhvr>
                                      <p:to>
                                        <p:strVal val="visible"/>
                                      </p:to>
                                    </p:set>
                                    <p:anim calcmode="lin" valueType="num">
                                      <p:cBhvr>
                                        <p:cTn id="87" dur="1000" fill="hold"/>
                                        <p:tgtEl>
                                          <p:spTgt spid="337">
                                            <p:txEl>
                                              <p:pRg st="6" end="6"/>
                                            </p:txEl>
                                          </p:spTgt>
                                        </p:tgtEl>
                                        <p:attrNameLst>
                                          <p:attrName>ppt_x</p:attrName>
                                        </p:attrNameLst>
                                      </p:cBhvr>
                                      <p:tavLst>
                                        <p:tav tm="0">
                                          <p:val>
                                            <p:strVal val="0-#ppt_w/2"/>
                                          </p:val>
                                        </p:tav>
                                        <p:tav tm="100000">
                                          <p:val>
                                            <p:strVal val="#ppt_x"/>
                                          </p:val>
                                        </p:tav>
                                      </p:tavLst>
                                    </p:anim>
                                    <p:anim calcmode="lin" valueType="num">
                                      <p:cBhvr>
                                        <p:cTn id="88" dur="1000" fill="hold"/>
                                        <p:tgtEl>
                                          <p:spTgt spid="33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2" nodeType="clickEffect">
                                  <p:stCondLst>
                                    <p:cond delay="0"/>
                                  </p:stCondLst>
                                  <p:iterate>
                                    <p:tmAbs val="0"/>
                                  </p:iterate>
                                  <p:childTnLst>
                                    <p:set>
                                      <p:cBhvr>
                                        <p:cTn id="92" fill="hold"/>
                                        <p:tgtEl>
                                          <p:spTgt spid="337">
                                            <p:txEl>
                                              <p:pRg st="7" end="7"/>
                                            </p:txEl>
                                          </p:spTgt>
                                        </p:tgtEl>
                                        <p:attrNameLst>
                                          <p:attrName>style.visibility</p:attrName>
                                        </p:attrNameLst>
                                      </p:cBhvr>
                                      <p:to>
                                        <p:strVal val="visible"/>
                                      </p:to>
                                    </p:set>
                                    <p:anim calcmode="lin" valueType="num">
                                      <p:cBhvr>
                                        <p:cTn id="93" dur="1000" fill="hold"/>
                                        <p:tgtEl>
                                          <p:spTgt spid="337">
                                            <p:txEl>
                                              <p:pRg st="7" end="7"/>
                                            </p:txEl>
                                          </p:spTgt>
                                        </p:tgtEl>
                                        <p:attrNameLst>
                                          <p:attrName>ppt_x</p:attrName>
                                        </p:attrNameLst>
                                      </p:cBhvr>
                                      <p:tavLst>
                                        <p:tav tm="0">
                                          <p:val>
                                            <p:strVal val="0-#ppt_w/2"/>
                                          </p:val>
                                        </p:tav>
                                        <p:tav tm="100000">
                                          <p:val>
                                            <p:strVal val="#ppt_x"/>
                                          </p:val>
                                        </p:tav>
                                      </p:tavLst>
                                    </p:anim>
                                    <p:anim calcmode="lin" valueType="num">
                                      <p:cBhvr>
                                        <p:cTn id="94" dur="1000" fill="hold"/>
                                        <p:tgtEl>
                                          <p:spTgt spid="33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2" nodeType="clickEffect">
                                  <p:stCondLst>
                                    <p:cond delay="0"/>
                                  </p:stCondLst>
                                  <p:iterate>
                                    <p:tmAbs val="0"/>
                                  </p:iterate>
                                  <p:childTnLst>
                                    <p:set>
                                      <p:cBhvr>
                                        <p:cTn id="98" fill="hold"/>
                                        <p:tgtEl>
                                          <p:spTgt spid="337">
                                            <p:txEl>
                                              <p:pRg st="8" end="8"/>
                                            </p:txEl>
                                          </p:spTgt>
                                        </p:tgtEl>
                                        <p:attrNameLst>
                                          <p:attrName>style.visibility</p:attrName>
                                        </p:attrNameLst>
                                      </p:cBhvr>
                                      <p:to>
                                        <p:strVal val="visible"/>
                                      </p:to>
                                    </p:set>
                                    <p:anim calcmode="lin" valueType="num">
                                      <p:cBhvr>
                                        <p:cTn id="99" dur="1000" fill="hold"/>
                                        <p:tgtEl>
                                          <p:spTgt spid="337">
                                            <p:txEl>
                                              <p:pRg st="8" end="8"/>
                                            </p:txEl>
                                          </p:spTgt>
                                        </p:tgtEl>
                                        <p:attrNameLst>
                                          <p:attrName>ppt_x</p:attrName>
                                        </p:attrNameLst>
                                      </p:cBhvr>
                                      <p:tavLst>
                                        <p:tav tm="0">
                                          <p:val>
                                            <p:strVal val="0-#ppt_w/2"/>
                                          </p:val>
                                        </p:tav>
                                        <p:tav tm="100000">
                                          <p:val>
                                            <p:strVal val="#ppt_x"/>
                                          </p:val>
                                        </p:tav>
                                      </p:tavLst>
                                    </p:anim>
                                    <p:anim calcmode="lin" valueType="num">
                                      <p:cBhvr>
                                        <p:cTn id="100" dur="1000" fill="hold"/>
                                        <p:tgtEl>
                                          <p:spTgt spid="33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build="p" bldLvl="5" animBg="1" advAuto="0"/>
      <p:bldP spid="337" grpId="2"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xfrm>
            <a:off x="677333" y="609600"/>
            <a:ext cx="8596670" cy="1320800"/>
          </a:xfrm>
          <a:prstGeom prst="rect">
            <a:avLst/>
          </a:prstGeom>
        </p:spPr>
        <p:txBody>
          <a:bodyPr/>
          <a:lstStyle>
            <a:lvl1pPr>
              <a:defRPr sz="3700">
                <a:solidFill>
                  <a:srgbClr val="000000"/>
                </a:solidFill>
              </a:defRPr>
            </a:lvl1pPr>
          </a:lstStyle>
          <a:p>
            <a:pPr lvl="0">
              <a:defRPr sz="1800"/>
            </a:pPr>
            <a:r>
              <a:rPr sz="3700"/>
              <a:t>Yöntem-Teknikler</a:t>
            </a:r>
          </a:p>
        </p:txBody>
      </p:sp>
      <p:sp>
        <p:nvSpPr>
          <p:cNvPr id="341" name="Shape 341"/>
          <p:cNvSpPr>
            <a:spLocks noGrp="1"/>
          </p:cNvSpPr>
          <p:nvPr>
            <p:ph type="body" idx="1"/>
          </p:nvPr>
        </p:nvSpPr>
        <p:spPr>
          <a:xfrm>
            <a:off x="677334" y="1637731"/>
            <a:ext cx="4184035" cy="4403631"/>
          </a:xfrm>
          <a:prstGeom prst="rect">
            <a:avLst/>
          </a:prstGeom>
        </p:spPr>
        <p:txBody>
          <a:bodyPr/>
          <a:lstStyle/>
          <a:p>
            <a:pPr marL="576261" lvl="0" indent="-576261">
              <a:lnSpc>
                <a:spcPct val="80000"/>
              </a:lnSpc>
              <a:defRPr>
                <a:solidFill>
                  <a:srgbClr val="000000"/>
                </a:solidFill>
              </a:defRPr>
            </a:pPr>
            <a:r>
              <a:rPr sz="2200">
                <a:solidFill>
                  <a:srgbClr val="404040"/>
                </a:solidFill>
              </a:rPr>
              <a:t>Sanat alanları,</a:t>
            </a:r>
            <a:endParaRPr sz="1600"/>
          </a:p>
          <a:p>
            <a:pPr marL="576261" lvl="0" indent="-576261">
              <a:lnSpc>
                <a:spcPct val="80000"/>
              </a:lnSpc>
              <a:defRPr>
                <a:solidFill>
                  <a:srgbClr val="000000"/>
                </a:solidFill>
              </a:defRPr>
            </a:pPr>
            <a:r>
              <a:rPr sz="2200">
                <a:solidFill>
                  <a:srgbClr val="404040"/>
                </a:solidFill>
              </a:rPr>
              <a:t>Terapi teknikleri</a:t>
            </a:r>
            <a:endParaRPr sz="2400"/>
          </a:p>
          <a:p>
            <a:pPr marL="576261" lvl="0" indent="-576261">
              <a:lnSpc>
                <a:spcPct val="80000"/>
              </a:lnSpc>
              <a:defRPr>
                <a:solidFill>
                  <a:srgbClr val="000000"/>
                </a:solidFill>
              </a:defRPr>
            </a:pPr>
            <a:r>
              <a:rPr sz="2200">
                <a:solidFill>
                  <a:srgbClr val="404040"/>
                </a:solidFill>
              </a:rPr>
              <a:t>Model olma</a:t>
            </a:r>
            <a:endParaRPr sz="2400"/>
          </a:p>
          <a:p>
            <a:pPr marL="576261" lvl="0" indent="-576261">
              <a:lnSpc>
                <a:spcPct val="80000"/>
              </a:lnSpc>
              <a:defRPr>
                <a:solidFill>
                  <a:srgbClr val="000000"/>
                </a:solidFill>
              </a:defRPr>
            </a:pPr>
            <a:r>
              <a:rPr sz="2200">
                <a:solidFill>
                  <a:srgbClr val="404040"/>
                </a:solidFill>
              </a:rPr>
              <a:t>Doğaçlama</a:t>
            </a:r>
            <a:endParaRPr sz="2400"/>
          </a:p>
          <a:p>
            <a:pPr marL="576261" lvl="0" indent="-576261">
              <a:lnSpc>
                <a:spcPct val="80000"/>
              </a:lnSpc>
              <a:defRPr>
                <a:solidFill>
                  <a:srgbClr val="000000"/>
                </a:solidFill>
              </a:defRPr>
            </a:pPr>
            <a:r>
              <a:rPr sz="2200">
                <a:solidFill>
                  <a:srgbClr val="404040"/>
                </a:solidFill>
              </a:rPr>
              <a:t>Rol oynama</a:t>
            </a:r>
            <a:endParaRPr sz="2400"/>
          </a:p>
          <a:p>
            <a:pPr marL="576261" lvl="0" indent="-576261">
              <a:lnSpc>
                <a:spcPct val="80000"/>
              </a:lnSpc>
              <a:defRPr>
                <a:solidFill>
                  <a:srgbClr val="000000"/>
                </a:solidFill>
              </a:defRPr>
            </a:pPr>
            <a:r>
              <a:rPr sz="2200">
                <a:solidFill>
                  <a:srgbClr val="404040"/>
                </a:solidFill>
              </a:rPr>
              <a:t>Yaratıcı drama</a:t>
            </a:r>
            <a:endParaRPr sz="1600"/>
          </a:p>
          <a:p>
            <a:pPr marL="576261" lvl="0" indent="-576261">
              <a:lnSpc>
                <a:spcPct val="80000"/>
              </a:lnSpc>
              <a:defRPr>
                <a:solidFill>
                  <a:srgbClr val="000000"/>
                </a:solidFill>
              </a:defRPr>
            </a:pPr>
            <a:r>
              <a:rPr sz="2200">
                <a:solidFill>
                  <a:srgbClr val="404040"/>
                </a:solidFill>
              </a:rPr>
              <a:t>Tiyatro</a:t>
            </a:r>
            <a:endParaRPr sz="2400"/>
          </a:p>
          <a:p>
            <a:pPr marL="576261" lvl="0" indent="-576261">
              <a:lnSpc>
                <a:spcPct val="80000"/>
              </a:lnSpc>
              <a:defRPr>
                <a:solidFill>
                  <a:srgbClr val="000000"/>
                </a:solidFill>
              </a:defRPr>
            </a:pPr>
            <a:r>
              <a:rPr sz="2200">
                <a:solidFill>
                  <a:srgbClr val="404040"/>
                </a:solidFill>
              </a:rPr>
              <a:t>Sinema</a:t>
            </a:r>
            <a:endParaRPr sz="2400"/>
          </a:p>
          <a:p>
            <a:pPr marL="576261" lvl="0" indent="-576261">
              <a:lnSpc>
                <a:spcPct val="80000"/>
              </a:lnSpc>
              <a:defRPr>
                <a:solidFill>
                  <a:srgbClr val="000000"/>
                </a:solidFill>
              </a:defRPr>
            </a:pPr>
            <a:r>
              <a:rPr sz="2200">
                <a:solidFill>
                  <a:srgbClr val="404040"/>
                </a:solidFill>
              </a:rPr>
              <a:t>Kitaplar</a:t>
            </a:r>
            <a:endParaRPr sz="1600"/>
          </a:p>
          <a:p>
            <a:pPr marL="576261" lvl="0" indent="-576261">
              <a:lnSpc>
                <a:spcPct val="80000"/>
              </a:lnSpc>
              <a:defRPr>
                <a:solidFill>
                  <a:srgbClr val="000000"/>
                </a:solidFill>
              </a:defRPr>
            </a:pPr>
            <a:r>
              <a:rPr sz="2200">
                <a:solidFill>
                  <a:srgbClr val="404040"/>
                </a:solidFill>
              </a:rPr>
              <a:t>Bibliyoterapi</a:t>
            </a:r>
            <a:endParaRPr sz="2400"/>
          </a:p>
          <a:p>
            <a:pPr marL="344155" lvl="0" indent="-344155">
              <a:lnSpc>
                <a:spcPct val="80000"/>
              </a:lnSpc>
              <a:defRPr>
                <a:solidFill>
                  <a:srgbClr val="000000"/>
                </a:solidFill>
              </a:defRPr>
            </a:pPr>
            <a:r>
              <a:rPr sz="2200">
                <a:solidFill>
                  <a:srgbClr val="404040"/>
                </a:solidFill>
              </a:rPr>
              <a:t> Spor etkinlikleri</a:t>
            </a:r>
          </a:p>
        </p:txBody>
      </p:sp>
      <p:sp>
        <p:nvSpPr>
          <p:cNvPr id="342" name="Shape 342"/>
          <p:cNvSpPr/>
          <p:nvPr/>
        </p:nvSpPr>
        <p:spPr>
          <a:xfrm>
            <a:off x="5089969" y="1637731"/>
            <a:ext cx="4184037" cy="44036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576261" lvl="0" indent="-576261"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Panolar</a:t>
            </a:r>
            <a:endParaRPr sz="2400">
              <a:solidFill>
                <a:srgbClr val="404040"/>
              </a:solidFill>
              <a:latin typeface="Trebuchet MS"/>
              <a:ea typeface="Trebuchet MS"/>
              <a:cs typeface="Trebuchet MS"/>
              <a:sym typeface="Trebuchet MS"/>
            </a:endParaRPr>
          </a:p>
          <a:p>
            <a:pPr marL="344155" lvl="0" indent="-344155"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 Afişler</a:t>
            </a:r>
            <a:endParaRPr sz="2400">
              <a:solidFill>
                <a:srgbClr val="404040"/>
              </a:solidFill>
              <a:latin typeface="Trebuchet MS"/>
              <a:ea typeface="Trebuchet MS"/>
              <a:cs typeface="Trebuchet MS"/>
              <a:sym typeface="Trebuchet MS"/>
            </a:endParaRPr>
          </a:p>
          <a:p>
            <a:pPr marL="344155" lvl="0" indent="-344155"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 Panel-söyleşi-konferans</a:t>
            </a:r>
            <a:endParaRPr sz="2400">
              <a:solidFill>
                <a:srgbClr val="404040"/>
              </a:solidFill>
              <a:latin typeface="Trebuchet MS"/>
              <a:ea typeface="Trebuchet MS"/>
              <a:cs typeface="Trebuchet MS"/>
              <a:sym typeface="Trebuchet MS"/>
            </a:endParaRPr>
          </a:p>
          <a:p>
            <a:pPr marL="344155" lvl="0" indent="-344155"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 Okul gazetesi</a:t>
            </a:r>
            <a:endParaRPr sz="1600">
              <a:solidFill>
                <a:srgbClr val="404040"/>
              </a:solidFill>
              <a:latin typeface="Trebuchet MS"/>
              <a:ea typeface="Trebuchet MS"/>
              <a:cs typeface="Trebuchet MS"/>
              <a:sym typeface="Trebuchet MS"/>
            </a:endParaRPr>
          </a:p>
          <a:p>
            <a:pPr marL="344155" lvl="0" indent="-344155"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 Sanatsal etkinlikler</a:t>
            </a:r>
            <a:endParaRPr sz="1600">
              <a:solidFill>
                <a:srgbClr val="404040"/>
              </a:solidFill>
              <a:latin typeface="Trebuchet MS"/>
              <a:ea typeface="Trebuchet MS"/>
              <a:cs typeface="Trebuchet MS"/>
              <a:sym typeface="Trebuchet MS"/>
            </a:endParaRPr>
          </a:p>
          <a:p>
            <a:pPr marL="344155" lvl="0" indent="-344155"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 Öykü yazma</a:t>
            </a:r>
            <a:endParaRPr sz="1600">
              <a:solidFill>
                <a:srgbClr val="404040"/>
              </a:solidFill>
              <a:latin typeface="Trebuchet MS"/>
              <a:ea typeface="Trebuchet MS"/>
              <a:cs typeface="Trebuchet MS"/>
              <a:sym typeface="Trebuchet MS"/>
            </a:endParaRPr>
          </a:p>
          <a:p>
            <a:pPr marL="344155" lvl="0" indent="-344155" defTabSz="457200">
              <a:lnSpc>
                <a:spcPct val="80000"/>
              </a:lnSpc>
              <a:spcBef>
                <a:spcPts val="1000"/>
              </a:spcBef>
              <a:buClr>
                <a:srgbClr val="90C226"/>
              </a:buClr>
              <a:buSzPct val="80000"/>
              <a:buFont typeface="Wingdings 3"/>
              <a:buChar char=""/>
            </a:pPr>
            <a:r>
              <a:rPr sz="2200">
                <a:solidFill>
                  <a:srgbClr val="404040"/>
                </a:solidFill>
                <a:latin typeface="Trebuchet MS"/>
                <a:ea typeface="Trebuchet MS"/>
                <a:cs typeface="Trebuchet MS"/>
                <a:sym typeface="Trebuchet MS"/>
              </a:rPr>
              <a:t> Sınıf tartışmaları</a:t>
            </a:r>
            <a:endParaRPr sz="1600">
              <a:solidFill>
                <a:srgbClr val="404040"/>
              </a:solidFill>
              <a:latin typeface="Trebuchet MS"/>
              <a:ea typeface="Trebuchet MS"/>
              <a:cs typeface="Trebuchet MS"/>
              <a:sym typeface="Trebuchet MS"/>
            </a:endParaRPr>
          </a:p>
          <a:p>
            <a:pPr marL="284427" lvl="0" indent="-284427" defTabSz="457200">
              <a:lnSpc>
                <a:spcPct val="80000"/>
              </a:lnSpc>
              <a:spcBef>
                <a:spcPts val="1000"/>
              </a:spcBef>
              <a:buClr>
                <a:srgbClr val="90C226"/>
              </a:buClr>
              <a:buSzPct val="80000"/>
              <a:buFont typeface="Wingdings 3"/>
              <a:buChar char=""/>
            </a:pPr>
            <a:r>
              <a:rPr sz="2000">
                <a:latin typeface="Trebuchet MS"/>
                <a:ea typeface="Trebuchet MS"/>
                <a:cs typeface="Trebuchet MS"/>
                <a:sym typeface="Trebuchet MS"/>
              </a:rPr>
              <a:t>Aile eğitimleri</a:t>
            </a:r>
            <a:endParaRPr sz="1600">
              <a:latin typeface="Trebuchet MS"/>
              <a:ea typeface="Trebuchet MS"/>
              <a:cs typeface="Trebuchet MS"/>
              <a:sym typeface="Trebuchet MS"/>
            </a:endParaRPr>
          </a:p>
          <a:p>
            <a:pPr marL="284427" lvl="0" indent="-284427" defTabSz="457200">
              <a:lnSpc>
                <a:spcPct val="80000"/>
              </a:lnSpc>
              <a:spcBef>
                <a:spcPts val="1000"/>
              </a:spcBef>
              <a:buClr>
                <a:srgbClr val="90C226"/>
              </a:buClr>
              <a:buSzPct val="80000"/>
              <a:buFont typeface="Wingdings 3"/>
              <a:buChar char=""/>
            </a:pPr>
            <a:r>
              <a:rPr sz="2000">
                <a:latin typeface="Trebuchet MS"/>
                <a:ea typeface="Trebuchet MS"/>
                <a:cs typeface="Trebuchet MS"/>
                <a:sym typeface="Trebuchet MS"/>
              </a:rPr>
              <a:t>Öğretmen eğitimleri</a:t>
            </a:r>
            <a:endParaRPr sz="1600">
              <a:latin typeface="Trebuchet MS"/>
              <a:ea typeface="Trebuchet MS"/>
              <a:cs typeface="Trebuchet MS"/>
              <a:sym typeface="Trebuchet MS"/>
            </a:endParaRPr>
          </a:p>
          <a:p>
            <a:pPr marL="284427" lvl="0" indent="-284427" defTabSz="457200">
              <a:lnSpc>
                <a:spcPct val="80000"/>
              </a:lnSpc>
              <a:spcBef>
                <a:spcPts val="1000"/>
              </a:spcBef>
              <a:buClr>
                <a:srgbClr val="90C226"/>
              </a:buClr>
              <a:buSzPct val="80000"/>
              <a:buFont typeface="Wingdings 3"/>
              <a:buChar char=""/>
            </a:pPr>
            <a:r>
              <a:rPr sz="2000">
                <a:latin typeface="Trebuchet MS"/>
                <a:ea typeface="Trebuchet MS"/>
                <a:cs typeface="Trebuchet MS"/>
                <a:sym typeface="Trebuchet MS"/>
              </a:rPr>
              <a:t>Personel eğitimleri</a:t>
            </a:r>
          </a:p>
        </p:txBody>
      </p:sp>
      <p:sp>
        <p:nvSpPr>
          <p:cNvPr id="343" name="Shape 343"/>
          <p:cNvSpPr>
            <a:spLocks noGrp="1"/>
          </p:cNvSpPr>
          <p:nvPr>
            <p:ph type="sldNum" sz="quarter" idx="2"/>
          </p:nvPr>
        </p:nvSpPr>
        <p:spPr>
          <a:xfrm>
            <a:off x="8590663" y="5728941"/>
            <a:ext cx="683341" cy="2667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a:defRPr sz="1800">
                <a:solidFill>
                  <a:srgbClr val="000000"/>
                </a:solidFill>
              </a:defRPr>
            </a:lvl1pPr>
          </a:lstStyle>
          <a:p>
            <a:pPr lvl="0"/>
            <a:fld id="{86CB4B4D-7CA3-9044-876B-883B54F8677D}" type="slidenum">
              <a:rPr/>
              <a:pPr lvl="0"/>
              <a:t>61</a:t>
            </a:fld>
            <a:endParaRPr/>
          </a:p>
        </p:txBody>
      </p:sp>
      <p:pic>
        <p:nvPicPr>
          <p:cNvPr id="344" name="image29.png"/>
          <p:cNvPicPr/>
          <p:nvPr/>
        </p:nvPicPr>
        <p:blipFill>
          <a:blip r:embed="rId2" cstate="print">
            <a:extLst/>
          </a:blip>
          <a:stretch>
            <a:fillRect/>
          </a:stretch>
        </p:blipFill>
        <p:spPr>
          <a:xfrm>
            <a:off x="8009873" y="434262"/>
            <a:ext cx="3367600" cy="188585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Tedavi-İyileştirme</a:t>
            </a:r>
          </a:p>
        </p:txBody>
      </p:sp>
      <p:sp>
        <p:nvSpPr>
          <p:cNvPr id="347" name="Shape 347"/>
          <p:cNvSpPr>
            <a:spLocks noGrp="1"/>
          </p:cNvSpPr>
          <p:nvPr>
            <p:ph type="body" idx="1"/>
          </p:nvPr>
        </p:nvSpPr>
        <p:spPr>
          <a:xfrm>
            <a:off x="677333" y="2160589"/>
            <a:ext cx="8596670" cy="3880773"/>
          </a:xfrm>
          <a:prstGeom prst="rect">
            <a:avLst/>
          </a:prstGeom>
        </p:spPr>
        <p:txBody>
          <a:bodyPr/>
          <a:lstStyle/>
          <a:p>
            <a:pPr marL="829733" lvl="0" indent="-829733">
              <a:defRPr>
                <a:solidFill>
                  <a:srgbClr val="000000"/>
                </a:solidFill>
              </a:defRPr>
            </a:pPr>
            <a:r>
              <a:rPr sz="2800"/>
              <a:t>Mağdura destek olmak</a:t>
            </a:r>
          </a:p>
          <a:p>
            <a:pPr marL="829733" lvl="0" indent="-829733">
              <a:defRPr>
                <a:solidFill>
                  <a:srgbClr val="000000"/>
                </a:solidFill>
              </a:defRPr>
            </a:pPr>
            <a:r>
              <a:rPr sz="2800"/>
              <a:t>Zorbalarla ilgilenmek</a:t>
            </a:r>
          </a:p>
        </p:txBody>
      </p:sp>
      <p:pic>
        <p:nvPicPr>
          <p:cNvPr id="348" name="image30.png"/>
          <p:cNvPicPr/>
          <p:nvPr/>
        </p:nvPicPr>
        <p:blipFill>
          <a:blip r:embed="rId2" cstate="print">
            <a:extLst/>
          </a:blip>
          <a:stretch>
            <a:fillRect/>
          </a:stretch>
        </p:blipFill>
        <p:spPr>
          <a:xfrm>
            <a:off x="7392465" y="439784"/>
            <a:ext cx="2788766" cy="2551422"/>
          </a:xfrm>
          <a:prstGeom prst="rect">
            <a:avLst/>
          </a:prstGeom>
          <a:ln w="12700">
            <a:miter lim="400000"/>
          </a:ln>
        </p:spPr>
      </p:pic>
      <p:pic>
        <p:nvPicPr>
          <p:cNvPr id="349" name="image31.png"/>
          <p:cNvPicPr/>
          <p:nvPr/>
        </p:nvPicPr>
        <p:blipFill>
          <a:blip r:embed="rId3" cstate="print">
            <a:extLst/>
          </a:blip>
          <a:stretch>
            <a:fillRect/>
          </a:stretch>
        </p:blipFill>
        <p:spPr>
          <a:xfrm>
            <a:off x="4931319" y="3221395"/>
            <a:ext cx="3270985" cy="328558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BÜTÜNCÜL OKUL YAKLAŞIMI ZORBALIĞI ÖNLEME PROGRAMI</a:t>
            </a:r>
          </a:p>
        </p:txBody>
      </p:sp>
      <p:graphicFrame>
        <p:nvGraphicFramePr>
          <p:cNvPr id="352" name="Table 352"/>
          <p:cNvGraphicFramePr/>
          <p:nvPr/>
        </p:nvGraphicFramePr>
        <p:xfrm>
          <a:off x="677862" y="2160588"/>
          <a:ext cx="8596311" cy="4211320"/>
        </p:xfrm>
        <a:graphic>
          <a:graphicData uri="http://schemas.openxmlformats.org/drawingml/2006/table">
            <a:tbl>
              <a:tblPr firstRow="1" bandRow="1">
                <a:tableStyleId>{4C3C2611-4C71-4FC5-86AE-919BDF0F9419}</a:tableStyleId>
              </a:tblPr>
              <a:tblGrid>
                <a:gridCol w="2865437"/>
                <a:gridCol w="2865437"/>
                <a:gridCol w="2865437"/>
              </a:tblGrid>
              <a:tr h="1052830">
                <a:tc>
                  <a:txBody>
                    <a:bodyPr/>
                    <a:lstStyle/>
                    <a:p>
                      <a:pPr lvl="0" algn="l" defTabSz="457200">
                        <a:defRPr sz="1800" b="0" i="0">
                          <a:solidFill>
                            <a:srgbClr val="000000"/>
                          </a:solidFill>
                        </a:defRPr>
                      </a:pPr>
                      <a:r>
                        <a:rPr>
                          <a:solidFill>
                            <a:srgbClr val="FFFFFF"/>
                          </a:solidFill>
                          <a:latin typeface="Trebuchet MS Bold"/>
                          <a:ea typeface="Trebuchet MS Bold"/>
                          <a:cs typeface="Trebuchet MS Bold"/>
                          <a:sym typeface="Trebuchet MS Bold"/>
                        </a:rPr>
                        <a:t>AY</a:t>
                      </a:r>
                    </a:p>
                  </a:txBody>
                  <a:tcPr marL="45720" marR="45720" horzOverflow="overflow">
                    <a:lnL w="12700">
                      <a:miter lim="400000"/>
                    </a:lnL>
                    <a:lnR w="12700">
                      <a:miter lim="400000"/>
                    </a:lnR>
                    <a:lnT w="12700">
                      <a:miter lim="400000"/>
                    </a:lnT>
                  </a:tcPr>
                </a:tc>
                <a:tc>
                  <a:txBody>
                    <a:bodyPr/>
                    <a:lstStyle/>
                    <a:p>
                      <a:pPr lvl="0" algn="l" defTabSz="457200">
                        <a:defRPr sz="1800" b="0" i="0">
                          <a:solidFill>
                            <a:srgbClr val="000000"/>
                          </a:solidFill>
                        </a:defRPr>
                      </a:pPr>
                      <a:r>
                        <a:rPr>
                          <a:solidFill>
                            <a:srgbClr val="FFFFFF"/>
                          </a:solidFill>
                          <a:latin typeface="Trebuchet MS Bold"/>
                          <a:ea typeface="Trebuchet MS Bold"/>
                          <a:cs typeface="Trebuchet MS Bold"/>
                          <a:sym typeface="Trebuchet MS Bold"/>
                        </a:rPr>
                        <a:t>ETKİNLİK</a:t>
                      </a:r>
                    </a:p>
                  </a:txBody>
                  <a:tcPr marL="45720" marR="45720" horzOverflow="overflow">
                    <a:lnL w="12700">
                      <a:miter lim="400000"/>
                    </a:lnL>
                    <a:lnR w="12700">
                      <a:miter lim="400000"/>
                    </a:lnR>
                    <a:lnT w="12700">
                      <a:miter lim="400000"/>
                    </a:lnT>
                  </a:tcPr>
                </a:tc>
                <a:tc>
                  <a:txBody>
                    <a:bodyPr/>
                    <a:lstStyle/>
                    <a:p>
                      <a:pPr lvl="0" algn="l" defTabSz="457200">
                        <a:defRPr sz="1800" b="0" i="0">
                          <a:solidFill>
                            <a:srgbClr val="000000"/>
                          </a:solidFill>
                        </a:defRPr>
                      </a:pPr>
                      <a:r>
                        <a:rPr>
                          <a:solidFill>
                            <a:srgbClr val="FFFFFF"/>
                          </a:solidFill>
                          <a:latin typeface="Trebuchet MS Bold"/>
                          <a:ea typeface="Trebuchet MS Bold"/>
                          <a:cs typeface="Trebuchet MS Bold"/>
                          <a:sym typeface="Trebuchet MS Bold"/>
                        </a:rPr>
                        <a:t>SORUMLU KİŞİLER</a:t>
                      </a:r>
                    </a:p>
                  </a:txBody>
                  <a:tcPr marL="45720" marR="45720" horzOverflow="overflow">
                    <a:lnL w="12700">
                      <a:miter lim="400000"/>
                    </a:lnL>
                    <a:lnR w="12700">
                      <a:miter lim="400000"/>
                    </a:lnR>
                    <a:lnT w="12700">
                      <a:miter lim="400000"/>
                    </a:lnT>
                  </a:tcPr>
                </a:tc>
              </a:tr>
              <a:tr h="1052830">
                <a:tc>
                  <a:txBody>
                    <a:bodyPr/>
                    <a:lstStyle/>
                    <a:p>
                      <a:pPr lvl="0" algn="l" defTabSz="457200">
                        <a:defRPr sz="1800" b="0" i="0"/>
                      </a:pPr>
                      <a:r>
                        <a:rPr i="1">
                          <a:sym typeface="Avenir Book"/>
                        </a:rPr>
                        <a:t>EYLÜL</a:t>
                      </a:r>
                      <a:endParaRPr>
                        <a:latin typeface="+mj-lt"/>
                        <a:ea typeface="+mj-ea"/>
                        <a:cs typeface="+mj-cs"/>
                        <a:sym typeface="Avenir Roman"/>
                      </a:endParaRPr>
                    </a:p>
                    <a:p>
                      <a:pPr lvl="0" algn="l" defTabSz="457200">
                        <a:defRPr sz="1800" b="0" i="0"/>
                      </a:pPr>
                      <a:endParaRPr>
                        <a:latin typeface="+mj-lt"/>
                        <a:ea typeface="+mj-ea"/>
                        <a:cs typeface="+mj-cs"/>
                        <a:sym typeface="Avenir Roman"/>
                      </a:endParaRPr>
                    </a:p>
                    <a:p>
                      <a:pPr lvl="0" algn="l" defTabSz="457200">
                        <a:defRPr sz="1800" b="0" i="0"/>
                      </a:pPr>
                      <a:endParaRPr>
                        <a:latin typeface="+mj-lt"/>
                        <a:ea typeface="+mj-ea"/>
                        <a:cs typeface="+mj-cs"/>
                        <a:sym typeface="Avenir Roman"/>
                      </a:endParaRPr>
                    </a:p>
                  </a:txBody>
                  <a:tcPr marL="45720" marR="45720" horzOverflow="overflow">
                    <a:lnL w="12700">
                      <a:miter lim="400000"/>
                    </a:lnL>
                    <a:lnR w="12700">
                      <a:miter lim="400000"/>
                    </a:lnR>
                    <a:lnB w="12700">
                      <a:miter lim="400000"/>
                    </a:lnB>
                  </a:tcPr>
                </a:tc>
                <a:tc>
                  <a:txBody>
                    <a:bodyPr/>
                    <a:lstStyle/>
                    <a:p>
                      <a:pPr lvl="0" algn="l" defTabSz="457200">
                        <a:defRPr sz="1800" b="0" i="0"/>
                      </a:pPr>
                      <a:endParaRPr/>
                    </a:p>
                  </a:txBody>
                  <a:tcPr marL="45720" marR="45720" horzOverflow="overflow">
                    <a:lnL w="12700">
                      <a:miter lim="400000"/>
                    </a:lnL>
                    <a:lnR w="12700">
                      <a:miter lim="400000"/>
                    </a:lnR>
                    <a:lnB w="12700">
                      <a:miter lim="400000"/>
                    </a:lnB>
                  </a:tcPr>
                </a:tc>
                <a:tc>
                  <a:txBody>
                    <a:bodyPr/>
                    <a:lstStyle/>
                    <a:p>
                      <a:pPr lvl="0" algn="l" defTabSz="457200">
                        <a:defRPr sz="1800" b="0" i="0"/>
                      </a:pPr>
                      <a:endParaRPr/>
                    </a:p>
                  </a:txBody>
                  <a:tcPr marL="45720" marR="45720" horzOverflow="overflow">
                    <a:lnL w="12700">
                      <a:miter lim="400000"/>
                    </a:lnL>
                    <a:lnR w="12700">
                      <a:miter lim="400000"/>
                    </a:lnR>
                    <a:lnB w="12700">
                      <a:miter lim="400000"/>
                    </a:lnB>
                  </a:tcPr>
                </a:tc>
              </a:tr>
              <a:tr h="1052830">
                <a:tc>
                  <a:txBody>
                    <a:bodyPr/>
                    <a:lstStyle/>
                    <a:p>
                      <a:pPr lvl="0" algn="l" defTabSz="457200">
                        <a:defRPr sz="1800" b="0" i="0"/>
                      </a:pPr>
                      <a:r>
                        <a:rPr i="1">
                          <a:sym typeface="Avenir Book"/>
                        </a:rPr>
                        <a:t>EKİM</a:t>
                      </a:r>
                      <a:endParaRPr>
                        <a:latin typeface="+mj-lt"/>
                        <a:ea typeface="+mj-ea"/>
                        <a:cs typeface="+mj-cs"/>
                        <a:sym typeface="Avenir Roman"/>
                      </a:endParaRPr>
                    </a:p>
                    <a:p>
                      <a:pPr lvl="0" algn="l" defTabSz="457200">
                        <a:defRPr sz="1800" b="0" i="0"/>
                      </a:pPr>
                      <a:endParaRPr>
                        <a:latin typeface="+mj-lt"/>
                        <a:ea typeface="+mj-ea"/>
                        <a:cs typeface="+mj-cs"/>
                        <a:sym typeface="Avenir Roman"/>
                      </a:endParaRPr>
                    </a:p>
                  </a:txBody>
                  <a:tcPr marL="45720" marR="45720" horzOverflow="overflow">
                    <a:lnL w="12700">
                      <a:miter lim="400000"/>
                    </a:lnL>
                    <a:lnR w="12700">
                      <a:miter lim="400000"/>
                    </a:lnR>
                    <a:lnT w="12700">
                      <a:miter lim="400000"/>
                    </a:lnT>
                    <a:lnB w="12700">
                      <a:miter lim="400000"/>
                    </a:lnB>
                  </a:tcPr>
                </a:tc>
                <a:tc>
                  <a:txBody>
                    <a:bodyPr/>
                    <a:lstStyle/>
                    <a:p>
                      <a:pPr lvl="0" algn="l" defTabSz="457200">
                        <a:defRPr sz="1800" b="0" i="0"/>
                      </a:pPr>
                      <a:endParaRPr/>
                    </a:p>
                  </a:txBody>
                  <a:tcPr marL="45720" marR="45720" horzOverflow="overflow">
                    <a:lnL w="12700">
                      <a:miter lim="400000"/>
                    </a:lnL>
                    <a:lnR w="12700">
                      <a:miter lim="400000"/>
                    </a:lnR>
                    <a:lnT w="12700">
                      <a:miter lim="400000"/>
                    </a:lnT>
                    <a:lnB w="12700">
                      <a:miter lim="400000"/>
                    </a:lnB>
                  </a:tcPr>
                </a:tc>
                <a:tc>
                  <a:txBody>
                    <a:bodyPr/>
                    <a:lstStyle/>
                    <a:p>
                      <a:pPr lvl="0" algn="l" defTabSz="457200">
                        <a:defRPr sz="1800" b="0" i="0"/>
                      </a:pPr>
                      <a:endParaRPr/>
                    </a:p>
                  </a:txBody>
                  <a:tcPr marL="45720" marR="45720" horzOverflow="overflow">
                    <a:lnL w="12700">
                      <a:miter lim="400000"/>
                    </a:lnL>
                    <a:lnR w="12700">
                      <a:miter lim="400000"/>
                    </a:lnR>
                    <a:lnT w="12700">
                      <a:miter lim="400000"/>
                    </a:lnT>
                    <a:lnB w="12700">
                      <a:miter lim="400000"/>
                    </a:lnB>
                  </a:tcPr>
                </a:tc>
              </a:tr>
              <a:tr h="1052830">
                <a:tc>
                  <a:txBody>
                    <a:bodyPr/>
                    <a:lstStyle/>
                    <a:p>
                      <a:pPr lvl="0" algn="l" defTabSz="457200">
                        <a:defRPr sz="1800" b="0" i="0"/>
                      </a:pPr>
                      <a:r>
                        <a:rPr i="1">
                          <a:sym typeface="Avenir Book"/>
                        </a:rPr>
                        <a:t>KASIM</a:t>
                      </a:r>
                      <a:endParaRPr>
                        <a:latin typeface="+mj-lt"/>
                        <a:ea typeface="+mj-ea"/>
                        <a:cs typeface="+mj-cs"/>
                        <a:sym typeface="Avenir Roman"/>
                      </a:endParaRPr>
                    </a:p>
                    <a:p>
                      <a:pPr lvl="0" algn="l" defTabSz="457200">
                        <a:defRPr sz="1800" b="0" i="0"/>
                      </a:pPr>
                      <a:endParaRPr>
                        <a:latin typeface="+mj-lt"/>
                        <a:ea typeface="+mj-ea"/>
                        <a:cs typeface="+mj-cs"/>
                        <a:sym typeface="Avenir Roman"/>
                      </a:endParaRPr>
                    </a:p>
                  </a:txBody>
                  <a:tcPr marL="45720" marR="45720" horzOverflow="overflow">
                    <a:lnL w="12700">
                      <a:miter lim="400000"/>
                    </a:lnL>
                    <a:lnR w="12700">
                      <a:miter lim="400000"/>
                    </a:lnR>
                    <a:lnT w="12700">
                      <a:miter lim="400000"/>
                    </a:lnT>
                    <a:lnB w="12700">
                      <a:miter lim="400000"/>
                    </a:lnB>
                  </a:tcPr>
                </a:tc>
                <a:tc>
                  <a:txBody>
                    <a:bodyPr/>
                    <a:lstStyle/>
                    <a:p>
                      <a:pPr lvl="0" algn="l" defTabSz="457200">
                        <a:defRPr sz="1800" b="0" i="0"/>
                      </a:pPr>
                      <a:endParaRPr/>
                    </a:p>
                  </a:txBody>
                  <a:tcPr marL="45720" marR="45720" horzOverflow="overflow">
                    <a:lnL w="12700">
                      <a:miter lim="400000"/>
                    </a:lnL>
                    <a:lnR w="12700">
                      <a:miter lim="400000"/>
                    </a:lnR>
                    <a:lnT w="12700">
                      <a:miter lim="400000"/>
                    </a:lnT>
                    <a:lnB w="12700">
                      <a:miter lim="400000"/>
                    </a:lnB>
                  </a:tcPr>
                </a:tc>
                <a:tc>
                  <a:txBody>
                    <a:bodyPr/>
                    <a:lstStyle/>
                    <a:p>
                      <a:pPr lvl="0" algn="l" defTabSz="457200">
                        <a:defRPr sz="1800" b="0" i="0"/>
                      </a:pPr>
                      <a:endParaRPr/>
                    </a:p>
                  </a:txBody>
                  <a:tcPr marL="45720" marR="45720"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xfrm>
            <a:off x="677333" y="609600"/>
            <a:ext cx="8596670" cy="1320800"/>
          </a:xfrm>
          <a:prstGeom prst="rect">
            <a:avLst/>
          </a:prstGeom>
        </p:spPr>
        <p:txBody>
          <a:bodyPr/>
          <a:lstStyle>
            <a:lvl1pPr>
              <a:defRPr>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3600">
                <a:solidFill>
                  <a:srgbClr val="54A021"/>
                </a:solidFill>
              </a:rPr>
              <a:t>ÖZEL GEREKSİNİMLİ OLANLAR</a:t>
            </a:r>
          </a:p>
        </p:txBody>
      </p:sp>
      <p:sp>
        <p:nvSpPr>
          <p:cNvPr id="355" name="Shape 355"/>
          <p:cNvSpPr>
            <a:spLocks noGrp="1"/>
          </p:cNvSpPr>
          <p:nvPr>
            <p:ph type="body" idx="1"/>
          </p:nvPr>
        </p:nvSpPr>
        <p:spPr>
          <a:xfrm>
            <a:off x="677333" y="2160589"/>
            <a:ext cx="8596670" cy="3880773"/>
          </a:xfrm>
          <a:prstGeom prst="rect">
            <a:avLst/>
          </a:prstGeom>
        </p:spPr>
        <p:txBody>
          <a:bodyPr/>
          <a:lstStyle/>
          <a:p>
            <a:pPr marL="544567" lvl="0" indent="-544567" defTabSz="452627">
              <a:lnSpc>
                <a:spcPct val="90000"/>
              </a:lnSpc>
              <a:spcBef>
                <a:spcPts val="900"/>
              </a:spcBef>
              <a:defRPr>
                <a:solidFill>
                  <a:srgbClr val="000000"/>
                </a:solidFill>
              </a:defRPr>
            </a:pPr>
            <a:r>
              <a:rPr sz="2100">
                <a:solidFill>
                  <a:srgbClr val="404040"/>
                </a:solidFill>
              </a:rPr>
              <a:t>Özel eğitim ihtiyacı olan çocuklar aşırı mağdur rolündedir</a:t>
            </a:r>
            <a:endParaRPr sz="1500"/>
          </a:p>
          <a:p>
            <a:pPr marL="544567" lvl="0" indent="-544567" defTabSz="452627">
              <a:lnSpc>
                <a:spcPct val="90000"/>
              </a:lnSpc>
              <a:spcBef>
                <a:spcPts val="900"/>
              </a:spcBef>
              <a:defRPr>
                <a:solidFill>
                  <a:srgbClr val="000000"/>
                </a:solidFill>
              </a:defRPr>
            </a:pPr>
            <a:r>
              <a:rPr sz="2100">
                <a:solidFill>
                  <a:srgbClr val="404040"/>
                </a:solidFill>
              </a:rPr>
              <a:t>Zorbalığa maruz kalma şanslarını artıracak faktörler, becerememe, disleksi veya zorbalık bahanesiyle kullanılabilecek diğer engeller gibi belirli özelliklere sahiptirler</a:t>
            </a:r>
            <a:endParaRPr sz="1500"/>
          </a:p>
          <a:p>
            <a:pPr marL="544567" lvl="0" indent="-544567" defTabSz="452627">
              <a:lnSpc>
                <a:spcPct val="90000"/>
              </a:lnSpc>
              <a:spcBef>
                <a:spcPts val="900"/>
              </a:spcBef>
              <a:defRPr>
                <a:solidFill>
                  <a:srgbClr val="000000"/>
                </a:solidFill>
              </a:defRPr>
            </a:pPr>
            <a:r>
              <a:rPr sz="2100">
                <a:solidFill>
                  <a:srgbClr val="404040"/>
                </a:solidFill>
              </a:rPr>
              <a:t>Sosyal entegrasyon eksikliği vardır</a:t>
            </a:r>
            <a:endParaRPr sz="2300"/>
          </a:p>
          <a:p>
            <a:pPr marL="544567" lvl="0" indent="-544567" defTabSz="452627">
              <a:lnSpc>
                <a:spcPct val="90000"/>
              </a:lnSpc>
              <a:spcBef>
                <a:spcPts val="900"/>
              </a:spcBef>
              <a:defRPr>
                <a:solidFill>
                  <a:srgbClr val="000000"/>
                </a:solidFill>
              </a:defRPr>
            </a:pPr>
            <a:r>
              <a:rPr sz="2100">
                <a:solidFill>
                  <a:srgbClr val="404040"/>
                </a:solidFill>
              </a:rPr>
              <a:t>Davranışsal sorunları agresif bir şekilde davranmalarına ve dolayısıyla provakatif kurbanlar haline gelmelerine neden olmaktadır</a:t>
            </a:r>
            <a:endParaRPr sz="1500"/>
          </a:p>
          <a:p>
            <a:pPr marL="544567" lvl="0" indent="-544567" defTabSz="452627">
              <a:lnSpc>
                <a:spcPct val="90000"/>
              </a:lnSpc>
              <a:spcBef>
                <a:spcPts val="900"/>
              </a:spcBef>
              <a:defRPr>
                <a:solidFill>
                  <a:srgbClr val="000000"/>
                </a:solidFill>
              </a:defRPr>
            </a:pPr>
            <a:r>
              <a:rPr sz="2100">
                <a:solidFill>
                  <a:srgbClr val="404040"/>
                </a:solidFill>
              </a:rPr>
              <a:t>Engelli olmayan akranlarına göre zorbalığa daha çok maruz kalmaktadırlar</a:t>
            </a:r>
            <a:br>
              <a:rPr sz="2100">
                <a:solidFill>
                  <a:srgbClr val="404040"/>
                </a:solidFill>
              </a:rPr>
            </a:br>
            <a:endParaRPr sz="2100">
              <a:solidFill>
                <a:srgbClr val="404040"/>
              </a:solidFill>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677333" y="609600"/>
            <a:ext cx="8596670" cy="1320800"/>
          </a:xfrm>
          <a:prstGeom prst="rect">
            <a:avLst/>
          </a:prstGeom>
        </p:spPr>
        <p:txBody>
          <a:bodyPr/>
          <a:lstStyle>
            <a:lvl1pPr>
              <a:defRPr>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3600">
                <a:solidFill>
                  <a:srgbClr val="54A021"/>
                </a:solidFill>
              </a:rPr>
              <a:t>ÖZEL GEREKSİNİMLİ OLANLAR NİÇİN?</a:t>
            </a:r>
          </a:p>
        </p:txBody>
      </p:sp>
      <p:sp>
        <p:nvSpPr>
          <p:cNvPr id="358" name="Shape 358"/>
          <p:cNvSpPr>
            <a:spLocks noGrp="1"/>
          </p:cNvSpPr>
          <p:nvPr>
            <p:ph type="body" idx="1"/>
          </p:nvPr>
        </p:nvSpPr>
        <p:spPr>
          <a:xfrm>
            <a:off x="848783" y="1930400"/>
            <a:ext cx="8596670" cy="3880773"/>
          </a:xfrm>
          <a:prstGeom prst="rect">
            <a:avLst/>
          </a:prstGeom>
        </p:spPr>
        <p:txBody>
          <a:bodyPr/>
          <a:lstStyle/>
          <a:p>
            <a:pPr marL="609600" lvl="0" indent="-609600">
              <a:defRPr>
                <a:solidFill>
                  <a:srgbClr val="000000"/>
                </a:solidFill>
              </a:defRPr>
            </a:pPr>
            <a:r>
              <a:rPr sz="2400">
                <a:solidFill>
                  <a:srgbClr val="404040"/>
                </a:solidFill>
              </a:rPr>
              <a:t>Kendilerini savunamazlar</a:t>
            </a:r>
            <a:endParaRPr sz="2400"/>
          </a:p>
          <a:p>
            <a:pPr marL="609600" lvl="0" indent="-609600">
              <a:defRPr>
                <a:solidFill>
                  <a:srgbClr val="000000"/>
                </a:solidFill>
              </a:defRPr>
            </a:pPr>
            <a:r>
              <a:rPr sz="2400">
                <a:solidFill>
                  <a:srgbClr val="404040"/>
                </a:solidFill>
              </a:rPr>
              <a:t>Düşük benlik saygısı</a:t>
            </a:r>
            <a:endParaRPr sz="2400"/>
          </a:p>
          <a:p>
            <a:pPr marL="609600" lvl="0" indent="-609600">
              <a:defRPr>
                <a:solidFill>
                  <a:srgbClr val="000000"/>
                </a:solidFill>
              </a:defRPr>
            </a:pPr>
            <a:r>
              <a:rPr sz="2400">
                <a:solidFill>
                  <a:srgbClr val="404040"/>
                </a:solidFill>
              </a:rPr>
              <a:t>Zihinsel ve fiziksel yetersizlik</a:t>
            </a:r>
            <a:endParaRPr sz="2400"/>
          </a:p>
          <a:p>
            <a:pPr marL="609600" lvl="0" indent="-609600">
              <a:defRPr>
                <a:solidFill>
                  <a:srgbClr val="000000"/>
                </a:solidFill>
              </a:defRPr>
            </a:pPr>
            <a:r>
              <a:rPr sz="2400">
                <a:solidFill>
                  <a:srgbClr val="404040"/>
                </a:solidFill>
              </a:rPr>
              <a:t>Sosyal beceri eksikliği</a:t>
            </a:r>
            <a:endParaRPr sz="2400"/>
          </a:p>
          <a:p>
            <a:pPr marL="609600" lvl="0" indent="-609600">
              <a:defRPr>
                <a:solidFill>
                  <a:srgbClr val="000000"/>
                </a:solidFill>
              </a:defRPr>
            </a:pPr>
            <a:r>
              <a:rPr sz="2400">
                <a:solidFill>
                  <a:srgbClr val="404040"/>
                </a:solidFill>
              </a:rPr>
              <a:t>Akranlarıyla iletişimde yetersizlik</a:t>
            </a:r>
            <a:endParaRPr sz="2400"/>
          </a:p>
          <a:p>
            <a:pPr marL="609600" lvl="0" indent="-609600">
              <a:defRPr>
                <a:solidFill>
                  <a:srgbClr val="000000"/>
                </a:solidFill>
              </a:defRPr>
            </a:pPr>
            <a:r>
              <a:rPr sz="2400">
                <a:solidFill>
                  <a:srgbClr val="404040"/>
                </a:solidFill>
              </a:rPr>
              <a:t>Kolay hedef olma</a:t>
            </a:r>
            <a:endParaRPr sz="2400"/>
          </a:p>
          <a:p>
            <a:pPr marL="609600" lvl="0" indent="-609600">
              <a:defRPr>
                <a:solidFill>
                  <a:srgbClr val="000000"/>
                </a:solidFill>
              </a:defRPr>
            </a:pPr>
            <a:r>
              <a:rPr sz="2400">
                <a:solidFill>
                  <a:srgbClr val="404040"/>
                </a:solidFill>
              </a:rPr>
              <a:t>Yetişkinlere anlatmakta yetersizdirler</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677333" y="609600"/>
            <a:ext cx="8596670" cy="891655"/>
          </a:xfrm>
          <a:prstGeom prst="rect">
            <a:avLst/>
          </a:prstGeom>
        </p:spPr>
        <p:txBody>
          <a:bodyPr/>
          <a:lstStyle>
            <a:lvl1pPr>
              <a:defRPr sz="2800">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2800">
                <a:solidFill>
                  <a:srgbClr val="54A021"/>
                </a:solidFill>
              </a:rPr>
              <a:t>ÖZEL GEREKSİNİMLİ OLANLAR</a:t>
            </a:r>
          </a:p>
        </p:txBody>
      </p:sp>
      <p:sp>
        <p:nvSpPr>
          <p:cNvPr id="361" name="Shape 361"/>
          <p:cNvSpPr>
            <a:spLocks noGrp="1"/>
          </p:cNvSpPr>
          <p:nvPr>
            <p:ph type="body" idx="1"/>
          </p:nvPr>
        </p:nvSpPr>
        <p:spPr>
          <a:xfrm>
            <a:off x="677333" y="2160589"/>
            <a:ext cx="8596670" cy="3880773"/>
          </a:xfrm>
          <a:prstGeom prst="rect">
            <a:avLst/>
          </a:prstGeom>
        </p:spPr>
        <p:txBody>
          <a:bodyPr/>
          <a:lstStyle/>
          <a:p>
            <a:pPr marL="609600" lvl="0" indent="-609600">
              <a:lnSpc>
                <a:spcPct val="90000"/>
              </a:lnSpc>
              <a:defRPr>
                <a:solidFill>
                  <a:srgbClr val="000000"/>
                </a:solidFill>
              </a:defRPr>
            </a:pPr>
            <a:r>
              <a:rPr sz="2400">
                <a:solidFill>
                  <a:srgbClr val="404040"/>
                </a:solidFill>
              </a:rPr>
              <a:t>Engelli veya farklı olduğu için zorbalığa uğrarlar.</a:t>
            </a:r>
            <a:endParaRPr sz="2400"/>
          </a:p>
          <a:p>
            <a:pPr marL="609600" lvl="0" indent="-609600">
              <a:lnSpc>
                <a:spcPct val="90000"/>
              </a:lnSpc>
              <a:defRPr>
                <a:solidFill>
                  <a:srgbClr val="000000"/>
                </a:solidFill>
              </a:defRPr>
            </a:pPr>
            <a:r>
              <a:rPr sz="2400">
                <a:solidFill>
                  <a:srgbClr val="404040"/>
                </a:solidFill>
              </a:rPr>
              <a:t>Akran gruplarına çok giremezler, destek alamazlar</a:t>
            </a:r>
            <a:endParaRPr sz="2400"/>
          </a:p>
          <a:p>
            <a:pPr marL="609600" lvl="0" indent="-609600">
              <a:lnSpc>
                <a:spcPct val="90000"/>
              </a:lnSpc>
              <a:defRPr>
                <a:solidFill>
                  <a:srgbClr val="000000"/>
                </a:solidFill>
              </a:defRPr>
            </a:pPr>
            <a:r>
              <a:rPr sz="2400">
                <a:solidFill>
                  <a:srgbClr val="404040"/>
                </a:solidFill>
              </a:rPr>
              <a:t>Zorbalığa uğrarlarsa içe çekilirler kendilerini değiştiremezler, bu nedenle güvenli ortamlar sağlanmalıdır</a:t>
            </a:r>
            <a:endParaRPr sz="2400"/>
          </a:p>
          <a:p>
            <a:pPr marL="609600" lvl="0" indent="-609600">
              <a:lnSpc>
                <a:spcPct val="90000"/>
              </a:lnSpc>
              <a:defRPr>
                <a:solidFill>
                  <a:srgbClr val="000000"/>
                </a:solidFill>
              </a:defRPr>
            </a:pPr>
            <a:r>
              <a:rPr sz="2400">
                <a:solidFill>
                  <a:srgbClr val="404040"/>
                </a:solidFill>
              </a:rPr>
              <a:t>Engelli çocukların tüm okulla bütünleştirilmesi, desteklenmesi, kabul edilmesi gereklidir</a:t>
            </a:r>
            <a:endParaRPr sz="2400"/>
          </a:p>
          <a:p>
            <a:pPr marL="609600" lvl="0" indent="-609600">
              <a:lnSpc>
                <a:spcPct val="90000"/>
              </a:lnSpc>
              <a:defRPr>
                <a:solidFill>
                  <a:srgbClr val="000000"/>
                </a:solidFill>
              </a:defRPr>
            </a:pPr>
            <a:r>
              <a:rPr sz="2400">
                <a:solidFill>
                  <a:srgbClr val="404040"/>
                </a:solidFill>
              </a:rPr>
              <a:t>Akranlarının onları anlaması ve olumlu liderlik yapmaları desteklenmelidir</a:t>
            </a:r>
          </a:p>
        </p:txBody>
      </p:sp>
      <p:sp>
        <p:nvSpPr>
          <p:cNvPr id="362" name="Shape 362"/>
          <p:cNvSpPr>
            <a:spLocks noGrp="1"/>
          </p:cNvSpPr>
          <p:nvPr>
            <p:ph type="sldNum" sz="quarter" idx="2"/>
          </p:nvPr>
        </p:nvSpPr>
        <p:spPr>
          <a:xfrm>
            <a:off x="8590663" y="5728941"/>
            <a:ext cx="683341" cy="266701"/>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lvl1pPr>
              <a:defRPr sz="1800">
                <a:solidFill>
                  <a:srgbClr val="000000"/>
                </a:solidFill>
              </a:defRPr>
            </a:lvl1pPr>
          </a:lstStyle>
          <a:p>
            <a:pPr lvl="0"/>
            <a:fld id="{86CB4B4D-7CA3-9044-876B-883B54F8677D}" type="slidenum">
              <a:rPr/>
              <a:pPr lvl="0"/>
              <a:t>66</a:t>
            </a:fld>
            <a:endParaRPr/>
          </a:p>
        </p:txBody>
      </p:sp>
      <p:pic>
        <p:nvPicPr>
          <p:cNvPr id="363" name="image32.png"/>
          <p:cNvPicPr/>
          <p:nvPr/>
        </p:nvPicPr>
        <p:blipFill>
          <a:blip r:embed="rId2" cstate="print">
            <a:extLst/>
          </a:blip>
          <a:stretch>
            <a:fillRect/>
          </a:stretch>
        </p:blipFill>
        <p:spPr>
          <a:xfrm>
            <a:off x="8404176" y="1023937"/>
            <a:ext cx="2971802" cy="15430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677333" y="609600"/>
            <a:ext cx="8596670" cy="1320800"/>
          </a:xfrm>
          <a:prstGeom prst="rect">
            <a:avLst/>
          </a:prstGeom>
        </p:spPr>
        <p:txBody>
          <a:bodyPr/>
          <a:lstStyle>
            <a:lvl1pPr>
              <a:defRPr>
                <a:solidFill>
                  <a:srgbClr val="54A021"/>
                </a:solidFill>
                <a:latin typeface="Trebuchet MS Bold"/>
                <a:ea typeface="Trebuchet MS Bold"/>
                <a:cs typeface="Trebuchet MS Bold"/>
                <a:sym typeface="Trebuchet MS Bold"/>
              </a:defRPr>
            </a:lvl1pPr>
          </a:lstStyle>
          <a:p>
            <a:pPr lvl="0">
              <a:defRPr sz="1800">
                <a:solidFill>
                  <a:srgbClr val="000000"/>
                </a:solidFill>
              </a:defRPr>
            </a:pPr>
            <a:r>
              <a:rPr sz="3600">
                <a:solidFill>
                  <a:srgbClr val="54A021"/>
                </a:solidFill>
              </a:rPr>
              <a:t>ÖZEL GEREKSİNİMLİ OLANLAR</a:t>
            </a:r>
          </a:p>
        </p:txBody>
      </p:sp>
      <p:sp>
        <p:nvSpPr>
          <p:cNvPr id="366" name="Shape 366"/>
          <p:cNvSpPr>
            <a:spLocks noGrp="1"/>
          </p:cNvSpPr>
          <p:nvPr>
            <p:ph type="body" idx="1"/>
          </p:nvPr>
        </p:nvSpPr>
        <p:spPr>
          <a:xfrm>
            <a:off x="677333" y="1596787"/>
            <a:ext cx="8596670" cy="4444577"/>
          </a:xfrm>
          <a:prstGeom prst="rect">
            <a:avLst/>
          </a:prstGeom>
        </p:spPr>
        <p:txBody>
          <a:bodyPr/>
          <a:lstStyle/>
          <a:p>
            <a:pPr marL="609600" lvl="0" indent="-609600" defTabSz="337183">
              <a:lnSpc>
                <a:spcPct val="115000"/>
              </a:lnSpc>
              <a:spcBef>
                <a:spcPts val="0"/>
              </a:spcBef>
              <a:buSzPct val="100000"/>
              <a:buFont typeface="Wingdings"/>
              <a:buChar char="➢"/>
              <a:tabLst>
                <a:tab pos="342900" algn="l"/>
                <a:tab pos="660400" algn="l"/>
              </a:tabLst>
              <a:defRPr>
                <a:solidFill>
                  <a:srgbClr val="000000"/>
                </a:solidFill>
              </a:defRPr>
            </a:pPr>
            <a:r>
              <a:rPr sz="2400">
                <a:solidFill>
                  <a:srgbClr val="404040"/>
                </a:solidFill>
                <a:uFill>
                  <a:solidFill/>
                </a:uFill>
                <a:latin typeface="Times New Roman Bold"/>
                <a:ea typeface="Times New Roman Bold"/>
                <a:cs typeface="Times New Roman Bold"/>
                <a:sym typeface="Times New Roman Bold"/>
              </a:rPr>
              <a:t>Engellilik ve farklar anlatılmalıdır</a:t>
            </a:r>
            <a:endParaRPr sz="2400">
              <a:uFill>
                <a:solidFill/>
              </a:uFill>
              <a:latin typeface="Times New Roman Bold"/>
              <a:ea typeface="Times New Roman Bold"/>
              <a:cs typeface="Times New Roman Bold"/>
              <a:sym typeface="Times New Roman Bold"/>
            </a:endParaRPr>
          </a:p>
          <a:p>
            <a:pPr marL="609600" lvl="0" indent="-609600" defTabSz="337183">
              <a:lnSpc>
                <a:spcPct val="115000"/>
              </a:lnSpc>
              <a:spcBef>
                <a:spcPts val="0"/>
              </a:spcBef>
              <a:buFont typeface="Wingdings"/>
              <a:buChar char="➢"/>
              <a:tabLst>
                <a:tab pos="342900" algn="l"/>
                <a:tab pos="660400" algn="l"/>
              </a:tabLst>
              <a:defRPr>
                <a:solidFill>
                  <a:srgbClr val="000000"/>
                </a:solidFill>
              </a:defRPr>
            </a:pPr>
            <a:r>
              <a:rPr sz="2400">
                <a:solidFill>
                  <a:srgbClr val="404040"/>
                </a:solidFill>
                <a:uFill>
                  <a:solidFill/>
                </a:uFill>
                <a:latin typeface="Times New Roman Bold"/>
                <a:ea typeface="Times New Roman Bold"/>
                <a:cs typeface="Times New Roman Bold"/>
                <a:sym typeface="Times New Roman Bold"/>
              </a:rPr>
              <a:t>Akranlarıyla kaynaşmasını sağlayacak etkinlikler tasarlanmalıdır</a:t>
            </a:r>
            <a:endParaRPr sz="2400">
              <a:uFill>
                <a:solidFill/>
              </a:uFill>
              <a:latin typeface="Times New Roman Bold"/>
              <a:ea typeface="Times New Roman Bold"/>
              <a:cs typeface="Times New Roman Bold"/>
              <a:sym typeface="Times New Roman Bold"/>
            </a:endParaRPr>
          </a:p>
          <a:p>
            <a:pPr marL="609600" lvl="0" indent="-609600" defTabSz="337183">
              <a:lnSpc>
                <a:spcPct val="115000"/>
              </a:lnSpc>
              <a:spcBef>
                <a:spcPts val="0"/>
              </a:spcBef>
              <a:buFont typeface="Wingdings"/>
              <a:buChar char="➢"/>
              <a:tabLst>
                <a:tab pos="342900" algn="l"/>
                <a:tab pos="660400" algn="l"/>
              </a:tabLst>
              <a:defRPr>
                <a:solidFill>
                  <a:srgbClr val="000000"/>
                </a:solidFill>
              </a:defRPr>
            </a:pPr>
            <a:r>
              <a:rPr sz="2400">
                <a:solidFill>
                  <a:srgbClr val="404040"/>
                </a:solidFill>
                <a:uFill>
                  <a:solidFill/>
                </a:uFill>
                <a:latin typeface="Times New Roman Bold"/>
                <a:ea typeface="Times New Roman Bold"/>
                <a:cs typeface="Times New Roman Bold"/>
                <a:sym typeface="Times New Roman Bold"/>
              </a:rPr>
              <a:t>Zorbalık yapılan çocuklar ve gençlerin yalnız olmamaları ve birlikte bulunmaları için düzenlemeler yapılmalıdır</a:t>
            </a:r>
            <a:r>
              <a:rPr sz="2400">
                <a:solidFill>
                  <a:srgbClr val="404040"/>
                </a:solidFill>
                <a:uFill>
                  <a:solidFill/>
                </a:uFill>
                <a:latin typeface="Calibri"/>
                <a:ea typeface="Calibri"/>
                <a:cs typeface="Calibri"/>
                <a:sym typeface="Calibri"/>
              </a:rPr>
              <a:t> </a:t>
            </a:r>
            <a:endParaRPr sz="2400">
              <a:uFill>
                <a:solidFill/>
              </a:uFill>
              <a:latin typeface="Calibri"/>
              <a:ea typeface="Calibri"/>
              <a:cs typeface="Calibri"/>
              <a:sym typeface="Calibri"/>
            </a:endParaRPr>
          </a:p>
          <a:p>
            <a:pPr marL="609600" lvl="0" indent="-609600" defTabSz="337183">
              <a:lnSpc>
                <a:spcPct val="115000"/>
              </a:lnSpc>
              <a:spcBef>
                <a:spcPts val="0"/>
              </a:spcBef>
              <a:buSzPct val="100000"/>
              <a:buFont typeface="Wingdings"/>
              <a:buChar char="➢"/>
              <a:tabLst>
                <a:tab pos="342900" algn="l"/>
                <a:tab pos="660400" algn="l"/>
              </a:tabLst>
              <a:defRPr>
                <a:solidFill>
                  <a:srgbClr val="000000"/>
                </a:solidFill>
              </a:defRPr>
            </a:pPr>
            <a:r>
              <a:rPr sz="2400">
                <a:solidFill>
                  <a:srgbClr val="404040"/>
                </a:solidFill>
                <a:uFill>
                  <a:solidFill/>
                </a:uFill>
                <a:latin typeface="Times New Roman Bold"/>
                <a:ea typeface="Times New Roman Bold"/>
                <a:cs typeface="Times New Roman Bold"/>
                <a:sym typeface="Times New Roman Bold"/>
              </a:rPr>
              <a:t>En önemlisi, zorbalıkla karşı karşıya olan çocuklar ve gençlerle birlikte çalışırken, bunun onların kendi hatası olmadığını ve okulda güvende hissetme hakkına sahip olduklarını bildirin. Bunun olmasını sağlamak için onlara destek olun.</a:t>
            </a:r>
          </a:p>
        </p:txBody>
      </p:sp>
      <p:pic>
        <p:nvPicPr>
          <p:cNvPr id="367" name="image33.png"/>
          <p:cNvPicPr/>
          <p:nvPr/>
        </p:nvPicPr>
        <p:blipFill>
          <a:blip r:embed="rId2" cstate="print">
            <a:extLst/>
          </a:blip>
          <a:stretch>
            <a:fillRect/>
          </a:stretch>
        </p:blipFill>
        <p:spPr>
          <a:xfrm>
            <a:off x="8256895" y="609600"/>
            <a:ext cx="3048002" cy="14954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title"/>
          </p:nvPr>
        </p:nvSpPr>
        <p:spPr>
          <a:xfrm>
            <a:off x="677333" y="609600"/>
            <a:ext cx="8596670" cy="1320800"/>
          </a:xfrm>
          <a:prstGeom prst="rect">
            <a:avLst/>
          </a:prstGeom>
        </p:spPr>
        <p:txBody>
          <a:bodyPr/>
          <a:lstStyle/>
          <a:p>
            <a:pPr lvl="0">
              <a:defRPr sz="1800">
                <a:solidFill>
                  <a:srgbClr val="000000"/>
                </a:solidFill>
              </a:defRPr>
            </a:pPr>
            <a:r>
              <a:rPr sz="3600">
                <a:solidFill>
                  <a:srgbClr val="90C226"/>
                </a:solidFill>
              </a:rPr>
              <a:t>Kaynaklar</a:t>
            </a:r>
          </a:p>
        </p:txBody>
      </p:sp>
      <p:sp>
        <p:nvSpPr>
          <p:cNvPr id="370" name="Shape 370"/>
          <p:cNvSpPr>
            <a:spLocks noGrp="1"/>
          </p:cNvSpPr>
          <p:nvPr>
            <p:ph type="body" idx="1"/>
          </p:nvPr>
        </p:nvSpPr>
        <p:spPr>
          <a:xfrm>
            <a:off x="677333" y="1596787"/>
            <a:ext cx="8596670" cy="4444577"/>
          </a:xfrm>
          <a:prstGeom prst="rect">
            <a:avLst/>
          </a:prstGeom>
        </p:spPr>
        <p:txBody>
          <a:bodyPr/>
          <a:lstStyle/>
          <a:p>
            <a:pPr marL="0" lvl="0" indent="0" algn="just">
              <a:buSzTx/>
              <a:buNone/>
              <a:defRPr>
                <a:solidFill>
                  <a:srgbClr val="000000"/>
                </a:solidFill>
              </a:defRPr>
            </a:pPr>
            <a:r>
              <a:rPr>
                <a:solidFill>
                  <a:srgbClr val="404040"/>
                </a:solidFill>
                <a:latin typeface="Times New Roman"/>
                <a:ea typeface="Times New Roman"/>
                <a:cs typeface="Times New Roman"/>
                <a:sym typeface="Times New Roman"/>
              </a:rPr>
              <a:t>Debra Pepler and Wendy Craig, (2014). Bullying Prevention and Intervention in the 	School 	Environment: Factsheets and Tools</a:t>
            </a:r>
            <a:endParaRPr>
              <a:latin typeface="Times New Roman"/>
              <a:ea typeface="Times New Roman"/>
              <a:cs typeface="Times New Roman"/>
              <a:sym typeface="Times New Roman"/>
            </a:endParaRPr>
          </a:p>
          <a:p>
            <a:pPr marL="0" lvl="0" indent="0" algn="just">
              <a:buSzTx/>
              <a:buNone/>
              <a:defRPr>
                <a:solidFill>
                  <a:srgbClr val="000000"/>
                </a:solidFill>
              </a:defRPr>
            </a:pPr>
            <a:r>
              <a:rPr>
                <a:solidFill>
                  <a:srgbClr val="404040"/>
                </a:solidFill>
                <a:latin typeface="Times New Roman"/>
                <a:ea typeface="Times New Roman"/>
                <a:cs typeface="Times New Roman"/>
                <a:sym typeface="Times New Roman"/>
              </a:rPr>
              <a:t>Dölek, N.(2002). Öğrenci̇lerde Zorbaca Davranışların Araştırılması ve Bir Önleyici 	Program Modeli Marmara Üni̇versitesi Eğitim Bilimleri Enstitüsü Eğitim Bilimleri 	Anabilim Dalı, Doktora tezi.</a:t>
            </a:r>
            <a:endParaRPr>
              <a:latin typeface="Times New Roman"/>
              <a:ea typeface="Times New Roman"/>
              <a:cs typeface="Times New Roman"/>
              <a:sym typeface="Times New Roman"/>
            </a:endParaRPr>
          </a:p>
          <a:p>
            <a:pPr marL="0" lvl="0" indent="0" algn="just">
              <a:buSzTx/>
              <a:buNone/>
              <a:defRPr>
                <a:solidFill>
                  <a:srgbClr val="000000"/>
                </a:solidFill>
              </a:defRPr>
            </a:pPr>
            <a:r>
              <a:rPr>
                <a:solidFill>
                  <a:srgbClr val="404040"/>
                </a:solidFill>
                <a:latin typeface="Times New Roman"/>
                <a:ea typeface="Times New Roman"/>
                <a:cs typeface="Times New Roman"/>
                <a:sym typeface="Times New Roman"/>
              </a:rPr>
              <a:t>Kapçı, E.G.(2004). </a:t>
            </a:r>
            <a:r>
              <a:rPr>
                <a:latin typeface="Times New Roman"/>
                <a:ea typeface="Times New Roman"/>
                <a:cs typeface="Times New Roman"/>
                <a:sym typeface="Times New Roman"/>
              </a:rPr>
              <a:t>İlköğretim Öğrencilerinin Zorbalığa Maruz Kalma Türünün ve 	Sıklığının Depresyon, Kaygı ve Benlik Saygısıyla İlişkisi </a:t>
            </a:r>
            <a:r>
              <a:rPr>
                <a:solidFill>
                  <a:srgbClr val="404040"/>
                </a:solidFill>
                <a:latin typeface="Times New Roman"/>
                <a:ea typeface="Times New Roman"/>
                <a:cs typeface="Times New Roman"/>
                <a:sym typeface="Times New Roman"/>
              </a:rPr>
              <a:t>Ankara Üniversitesi Eğitim 	Bilimleri Fakültesi Dergisi, cilt: 37, sayı: 1, 1-13</a:t>
            </a:r>
            <a:endParaRPr>
              <a:latin typeface="Times New Roman"/>
              <a:ea typeface="Times New Roman"/>
              <a:cs typeface="Times New Roman"/>
              <a:sym typeface="Times New Roman"/>
            </a:endParaRPr>
          </a:p>
          <a:p>
            <a:pPr marL="0" lvl="0" indent="0" algn="just">
              <a:buSzTx/>
              <a:buNone/>
              <a:defRPr>
                <a:solidFill>
                  <a:srgbClr val="000000"/>
                </a:solidFill>
              </a:defRPr>
            </a:pPr>
            <a:r>
              <a:rPr>
                <a:solidFill>
                  <a:srgbClr val="404040"/>
                </a:solidFill>
                <a:latin typeface="Times New Roman"/>
                <a:ea typeface="Times New Roman"/>
                <a:cs typeface="Times New Roman"/>
                <a:sym typeface="Times New Roman"/>
              </a:rPr>
              <a:t>Pişkin, M. (2010). Ankara’daki İlköğretim Öğrencileri Arasında Akran Zorbalığının 	İncelenmesi, Eğitim ve Bilim, cilt 35, sayı 156</a:t>
            </a:r>
            <a:endParaRPr>
              <a:latin typeface="Times New Roman"/>
              <a:ea typeface="Times New Roman"/>
              <a:cs typeface="Times New Roman"/>
              <a:sym typeface="Times New Roman"/>
            </a:endParaRPr>
          </a:p>
          <a:p>
            <a:pPr marL="0" lvl="0" indent="0" algn="just" defTabSz="342900">
              <a:spcBef>
                <a:spcPts val="900"/>
              </a:spcBef>
              <a:buSzTx/>
              <a:buNone/>
              <a:defRPr>
                <a:solidFill>
                  <a:srgbClr val="000000"/>
                </a:solidFill>
              </a:defRPr>
            </a:pPr>
            <a:r>
              <a:rPr>
                <a:solidFill>
                  <a:srgbClr val="404040"/>
                </a:solidFill>
                <a:latin typeface="Times New Roman"/>
                <a:ea typeface="Times New Roman"/>
                <a:cs typeface="Times New Roman"/>
                <a:sym typeface="Times New Roman"/>
              </a:rPr>
              <a:t>Pişkin, M. (2002). Okul Zorbalığı:Tanımı, Türleri, İlişkili Olduğu faktörler, ve 		Alınabilecek Önlemler, Kuram ve Uygulamada Eğitim Bilimleri/Educational Sciences: Theory &amp; Practice 2 (2), Kasım / November 2, 531-562</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image4.jpeg" descr="IMG_2424"/>
          <p:cNvPicPr/>
          <p:nvPr/>
        </p:nvPicPr>
        <p:blipFill>
          <a:blip r:embed="rId2" cstate="print">
            <a:extLst/>
          </a:blip>
          <a:stretch>
            <a:fillRect/>
          </a:stretch>
        </p:blipFill>
        <p:spPr>
          <a:xfrm rot="20714658">
            <a:off x="8641636" y="3626660"/>
            <a:ext cx="3419478" cy="2466976"/>
          </a:xfrm>
          <a:prstGeom prst="rect">
            <a:avLst/>
          </a:prstGeom>
          <a:ln w="88900" cap="sq">
            <a:solidFill>
              <a:srgbClr val="FFFFFF"/>
            </a:solidFill>
            <a:miter/>
          </a:ln>
          <a:effectLst>
            <a:outerShdw blurRad="254000" rotWithShape="0">
              <a:srgbClr val="000000">
                <a:alpha val="43000"/>
              </a:srgbClr>
            </a:outerShdw>
          </a:effectLst>
        </p:spPr>
      </p:pic>
      <p:sp>
        <p:nvSpPr>
          <p:cNvPr id="373" name="Shape 373"/>
          <p:cNvSpPr/>
          <p:nvPr/>
        </p:nvSpPr>
        <p:spPr>
          <a:xfrm>
            <a:off x="839416" y="493426"/>
            <a:ext cx="7200983" cy="60170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numCol="2">
            <a:spAutoFit/>
          </a:bodyPr>
          <a:lstStyle/>
          <a:p>
            <a:pPr lvl="0"/>
            <a:r>
              <a:rPr sz="1700" dirty="0" err="1">
                <a:latin typeface="Trebuchet MS"/>
                <a:ea typeface="Trebuchet MS"/>
                <a:cs typeface="Trebuchet MS"/>
                <a:sym typeface="Trebuchet MS"/>
              </a:rPr>
              <a:t>Çocuklarınız</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sizin</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çocuklarınız</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değil</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Onlar</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kendi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yolunu</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izleyen</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Hayat'ın</a:t>
            </a:r>
            <a:endParaRPr sz="1700" dirty="0">
              <a:latin typeface="Trebuchet MS"/>
              <a:ea typeface="Trebuchet MS"/>
              <a:cs typeface="Trebuchet MS"/>
              <a:sym typeface="Trebuchet MS"/>
            </a:endParaRPr>
          </a:p>
          <a:p>
            <a:pPr lvl="0"/>
            <a:r>
              <a:rPr sz="1700" dirty="0" err="1">
                <a:latin typeface="Trebuchet MS"/>
                <a:ea typeface="Trebuchet MS"/>
                <a:cs typeface="Trebuchet MS"/>
                <a:sym typeface="Trebuchet MS"/>
              </a:rPr>
              <a:t>oğulları</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ve</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kızları</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Sizin</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aracılığınızla</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geldiler</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ama</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sizden</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gelmediler</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Ve</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sizinle</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birlikte</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olsalar</a:t>
            </a:r>
            <a:r>
              <a:rPr sz="1700" dirty="0">
                <a:latin typeface="Trebuchet MS"/>
                <a:ea typeface="Trebuchet MS"/>
                <a:cs typeface="Trebuchet MS"/>
                <a:sym typeface="Trebuchet MS"/>
              </a:rPr>
              <a:t> da </a:t>
            </a:r>
            <a:r>
              <a:rPr sz="1700" dirty="0" err="1">
                <a:latin typeface="Trebuchet MS"/>
                <a:ea typeface="Trebuchet MS"/>
                <a:cs typeface="Trebuchet MS"/>
                <a:sym typeface="Trebuchet MS"/>
              </a:rPr>
              <a:t>sizin</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değiller</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Onlara</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sevginizi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verebilirsiniz</a:t>
            </a:r>
            <a:r>
              <a:rPr sz="1700" dirty="0">
                <a:latin typeface="Trebuchet MS"/>
                <a:ea typeface="Trebuchet MS"/>
                <a:cs typeface="Trebuchet MS"/>
                <a:sym typeface="Trebuchet MS"/>
              </a:rPr>
              <a:t>, </a:t>
            </a:r>
          </a:p>
          <a:p>
            <a:pPr lvl="0"/>
            <a:r>
              <a:rPr sz="1700" dirty="0" err="1">
                <a:latin typeface="Trebuchet MS"/>
                <a:ea typeface="Trebuchet MS"/>
                <a:cs typeface="Trebuchet MS"/>
                <a:sym typeface="Trebuchet MS"/>
              </a:rPr>
              <a:t>düşüncelerinizi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değil</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Çünkü</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onların</a:t>
            </a:r>
            <a:r>
              <a:rPr sz="1700" dirty="0">
                <a:latin typeface="Trebuchet MS"/>
                <a:ea typeface="Trebuchet MS"/>
                <a:cs typeface="Trebuchet MS"/>
                <a:sym typeface="Trebuchet MS"/>
              </a:rPr>
              <a:t> da </a:t>
            </a:r>
            <a:r>
              <a:rPr sz="1700" dirty="0" err="1">
                <a:latin typeface="Trebuchet MS"/>
                <a:ea typeface="Trebuchet MS"/>
                <a:cs typeface="Trebuchet MS"/>
                <a:sym typeface="Trebuchet MS"/>
              </a:rPr>
              <a:t>kendi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düşünceleri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vardır</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Bedenlerini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tutabilirsiniz</a:t>
            </a:r>
            <a:r>
              <a:rPr sz="1700" dirty="0">
                <a:latin typeface="Trebuchet MS"/>
                <a:ea typeface="Trebuchet MS"/>
                <a:cs typeface="Trebuchet MS"/>
                <a:sym typeface="Trebuchet MS"/>
              </a:rPr>
              <a:t>,</a:t>
            </a:r>
          </a:p>
          <a:p>
            <a:pPr lvl="0"/>
            <a:r>
              <a:rPr sz="1700" dirty="0" err="1">
                <a:latin typeface="Trebuchet MS"/>
                <a:ea typeface="Trebuchet MS"/>
                <a:cs typeface="Trebuchet MS"/>
                <a:sym typeface="Trebuchet MS"/>
              </a:rPr>
              <a:t>ruhlarını</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değil</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Çünkü</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ruhlar</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yarındadır</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Siz</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ise</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yarını</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düşlerinizde</a:t>
            </a:r>
            <a:r>
              <a:rPr sz="1700" dirty="0">
                <a:latin typeface="Trebuchet MS"/>
                <a:ea typeface="Trebuchet MS"/>
                <a:cs typeface="Trebuchet MS"/>
                <a:sym typeface="Trebuchet MS"/>
              </a:rPr>
              <a:t> bile </a:t>
            </a:r>
            <a:r>
              <a:rPr sz="1700" dirty="0" err="1">
                <a:latin typeface="Trebuchet MS"/>
                <a:ea typeface="Trebuchet MS"/>
                <a:cs typeface="Trebuchet MS"/>
                <a:sym typeface="Trebuchet MS"/>
              </a:rPr>
              <a:t>göremezsiniz</a:t>
            </a:r>
            <a:r>
              <a:rPr sz="1700" dirty="0">
                <a:latin typeface="Trebuchet MS"/>
                <a:ea typeface="Trebuchet MS"/>
                <a:cs typeface="Trebuchet MS"/>
                <a:sym typeface="Trebuchet MS"/>
              </a:rPr>
              <a:t>. </a:t>
            </a:r>
            <a:br>
              <a:rPr sz="1700" dirty="0">
                <a:latin typeface="Trebuchet MS"/>
                <a:ea typeface="Trebuchet MS"/>
                <a:cs typeface="Trebuchet MS"/>
                <a:sym typeface="Trebuchet MS"/>
              </a:rPr>
            </a:br>
            <a:r>
              <a:rPr sz="1700" dirty="0" err="1">
                <a:latin typeface="Trebuchet MS"/>
                <a:ea typeface="Trebuchet MS"/>
                <a:cs typeface="Trebuchet MS"/>
                <a:sym typeface="Trebuchet MS"/>
              </a:rPr>
              <a:t>Siz</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onlar</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gibi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olmaya</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çalışabilirsiniz</a:t>
            </a:r>
            <a:endParaRPr sz="1700" dirty="0">
              <a:latin typeface="Trebuchet MS"/>
              <a:ea typeface="Trebuchet MS"/>
              <a:cs typeface="Trebuchet MS"/>
              <a:sym typeface="Trebuchet MS"/>
            </a:endParaRPr>
          </a:p>
          <a:p>
            <a:pPr lvl="0"/>
            <a:r>
              <a:rPr sz="1700" dirty="0" err="1">
                <a:latin typeface="Trebuchet MS"/>
                <a:ea typeface="Trebuchet MS"/>
                <a:cs typeface="Trebuchet MS"/>
                <a:sym typeface="Trebuchet MS"/>
              </a:rPr>
              <a:t>ama</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sakın</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onları</a:t>
            </a:r>
            <a:r>
              <a:rPr sz="1700" dirty="0">
                <a:latin typeface="Trebuchet MS"/>
                <a:ea typeface="Trebuchet MS"/>
                <a:cs typeface="Trebuchet MS"/>
                <a:sym typeface="Trebuchet MS"/>
              </a:rPr>
              <a:t> </a:t>
            </a:r>
          </a:p>
          <a:p>
            <a:pPr lvl="0"/>
            <a:r>
              <a:rPr sz="1700" dirty="0" err="1">
                <a:latin typeface="Trebuchet MS"/>
                <a:ea typeface="Trebuchet MS"/>
                <a:cs typeface="Trebuchet MS"/>
                <a:sym typeface="Trebuchet MS"/>
              </a:rPr>
              <a:t>kendiniz</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gibi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olmaya</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zorlamayın</a:t>
            </a:r>
            <a:r>
              <a:rPr sz="1700" dirty="0">
                <a:latin typeface="Trebuchet MS"/>
                <a:ea typeface="Trebuchet MS"/>
                <a:cs typeface="Trebuchet MS"/>
                <a:sym typeface="Trebuchet MS"/>
              </a:rPr>
              <a:t>. </a:t>
            </a:r>
          </a:p>
          <a:p>
            <a:pPr lvl="0"/>
            <a:r>
              <a:rPr sz="1700" dirty="0" err="1">
                <a:latin typeface="Trebuchet MS"/>
                <a:ea typeface="Trebuchet MS"/>
                <a:cs typeface="Trebuchet MS"/>
                <a:sym typeface="Trebuchet MS"/>
              </a:rPr>
              <a:t>Çünkü</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hayat</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geriye</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dönmez</a:t>
            </a:r>
            <a:r>
              <a:rPr sz="1700" dirty="0">
                <a:latin typeface="Trebuchet MS"/>
                <a:ea typeface="Trebuchet MS"/>
                <a:cs typeface="Trebuchet MS"/>
                <a:sym typeface="Trebuchet MS"/>
              </a:rPr>
              <a:t>, </a:t>
            </a:r>
          </a:p>
          <a:p>
            <a:pPr lvl="0"/>
            <a:r>
              <a:rPr sz="1700" dirty="0" err="1">
                <a:latin typeface="Trebuchet MS"/>
                <a:ea typeface="Trebuchet MS"/>
                <a:cs typeface="Trebuchet MS"/>
                <a:sym typeface="Trebuchet MS"/>
              </a:rPr>
              <a:t>dünle</a:t>
            </a:r>
            <a:r>
              <a:rPr sz="1700" dirty="0">
                <a:latin typeface="Trebuchet MS"/>
                <a:ea typeface="Trebuchet MS"/>
                <a:cs typeface="Trebuchet MS"/>
                <a:sym typeface="Trebuchet MS"/>
              </a:rPr>
              <a:t> de  </a:t>
            </a:r>
            <a:r>
              <a:rPr sz="1700" dirty="0" err="1">
                <a:latin typeface="Trebuchet MS"/>
                <a:ea typeface="Trebuchet MS"/>
                <a:cs typeface="Trebuchet MS"/>
                <a:sym typeface="Trebuchet MS"/>
              </a:rPr>
              <a:t>bir</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alışverişi</a:t>
            </a:r>
            <a:r>
              <a:rPr sz="1700" dirty="0">
                <a:latin typeface="Trebuchet MS"/>
                <a:ea typeface="Trebuchet MS"/>
                <a:cs typeface="Trebuchet MS"/>
                <a:sym typeface="Trebuchet MS"/>
              </a:rPr>
              <a:t> </a:t>
            </a:r>
            <a:r>
              <a:rPr sz="1700" dirty="0" err="1">
                <a:latin typeface="Trebuchet MS"/>
                <a:ea typeface="Trebuchet MS"/>
                <a:cs typeface="Trebuchet MS"/>
                <a:sym typeface="Trebuchet MS"/>
              </a:rPr>
              <a:t>yoktur</a:t>
            </a:r>
            <a:r>
              <a:rPr sz="1700" dirty="0">
                <a:latin typeface="Trebuchet MS"/>
                <a:ea typeface="Trebuchet MS"/>
                <a:cs typeface="Trebuchet MS"/>
                <a:sym typeface="Trebuchet MS"/>
              </a:rPr>
              <a:t>. </a:t>
            </a:r>
          </a:p>
          <a:p>
            <a:pPr lvl="0"/>
            <a:r>
              <a:rPr sz="1700" dirty="0">
                <a:latin typeface="Trebuchet MS"/>
                <a:ea typeface="Trebuchet MS"/>
                <a:cs typeface="Trebuchet MS"/>
                <a:sym typeface="Trebuchet MS"/>
              </a:rPr>
              <a:t>(…………)</a:t>
            </a:r>
            <a:br>
              <a:rPr sz="1700" dirty="0">
                <a:latin typeface="Trebuchet MS"/>
                <a:ea typeface="Trebuchet MS"/>
                <a:cs typeface="Trebuchet MS"/>
                <a:sym typeface="Trebuchet MS"/>
              </a:rPr>
            </a:br>
            <a:r>
              <a:rPr sz="1700" i="1" dirty="0" err="1">
                <a:latin typeface="Trebuchet MS"/>
                <a:ea typeface="Trebuchet MS"/>
                <a:cs typeface="Trebuchet MS"/>
                <a:sym typeface="Trebuchet MS"/>
              </a:rPr>
              <a:t>Halil</a:t>
            </a:r>
            <a:r>
              <a:rPr sz="1700" i="1" dirty="0">
                <a:latin typeface="Trebuchet MS"/>
                <a:ea typeface="Trebuchet MS"/>
                <a:cs typeface="Trebuchet MS"/>
                <a:sym typeface="Trebuchet MS"/>
              </a:rPr>
              <a:t> </a:t>
            </a:r>
            <a:r>
              <a:rPr sz="1700" i="1" dirty="0" err="1">
                <a:latin typeface="Trebuchet MS"/>
                <a:ea typeface="Trebuchet MS"/>
                <a:cs typeface="Trebuchet MS"/>
                <a:sym typeface="Trebuchet MS"/>
              </a:rPr>
              <a:t>Cibran</a:t>
            </a:r>
            <a:endParaRPr sz="1700" i="1" dirty="0">
              <a:latin typeface="Trebuchet MS"/>
              <a:ea typeface="Trebuchet MS"/>
              <a:cs typeface="Trebuchet MS"/>
              <a:sym typeface="Trebuchet MS"/>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838200" y="365125"/>
            <a:ext cx="10515600" cy="876821"/>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Alay-Saldırganlık-Zorbalık</a:t>
            </a:r>
          </a:p>
        </p:txBody>
      </p:sp>
      <p:sp>
        <p:nvSpPr>
          <p:cNvPr id="146" name="Shape 146"/>
          <p:cNvSpPr>
            <a:spLocks noGrp="1"/>
          </p:cNvSpPr>
          <p:nvPr>
            <p:ph type="body" idx="1"/>
          </p:nvPr>
        </p:nvSpPr>
        <p:spPr>
          <a:xfrm>
            <a:off x="608084" y="1254645"/>
            <a:ext cx="10515601" cy="5131561"/>
          </a:xfrm>
          <a:prstGeom prst="rect">
            <a:avLst/>
          </a:prstGeom>
        </p:spPr>
        <p:txBody>
          <a:bodyPr/>
          <a:lstStyle/>
          <a:p>
            <a:pPr marL="148537" lvl="0" indent="-148537" defTabSz="337183">
              <a:lnSpc>
                <a:spcPct val="115000"/>
              </a:lnSpc>
              <a:spcBef>
                <a:spcPts val="0"/>
              </a:spcBef>
              <a:buSzPct val="100000"/>
              <a:buFont typeface="Comic Sans MS"/>
              <a:buChar char="•"/>
              <a:tabLst>
                <a:tab pos="342900" algn="l"/>
                <a:tab pos="660400" algn="l"/>
              </a:tabLst>
              <a:defRPr>
                <a:solidFill>
                  <a:srgbClr val="000000"/>
                </a:solidFill>
              </a:defRPr>
            </a:pPr>
            <a:r>
              <a:rPr sz="2000">
                <a:solidFill>
                  <a:srgbClr val="404040"/>
                </a:solidFill>
                <a:uFill>
                  <a:solidFill/>
                </a:uFill>
                <a:latin typeface="Comic Sans MS"/>
                <a:ea typeface="Comic Sans MS"/>
                <a:cs typeface="Comic Sans MS"/>
                <a:sym typeface="Comic Sans MS"/>
              </a:rPr>
              <a:t>Saldırganlık. kasıtlı ya da kasıtsız, doğrudan ya da dolaylı çatışmadır. Fiziksel, sözel ve sosyal olmak üzere birçok form alabilir. Fiziksel, zihinsel, duygusal ve psikolojik zararlar da dahil olmak üzere çeşitli şekillerde olabilir.</a:t>
            </a:r>
            <a:endParaRPr sz="2000">
              <a:uFill>
                <a:solidFill/>
              </a:uFill>
              <a:latin typeface="Comic Sans MS"/>
              <a:ea typeface="Comic Sans MS"/>
              <a:cs typeface="Comic Sans MS"/>
              <a:sym typeface="Comic Sans MS"/>
            </a:endParaRPr>
          </a:p>
          <a:p>
            <a:pPr marL="148537" lvl="0" indent="-148537" defTabSz="337183">
              <a:lnSpc>
                <a:spcPct val="115000"/>
              </a:lnSpc>
              <a:spcBef>
                <a:spcPts val="0"/>
              </a:spcBef>
              <a:buSzPct val="100000"/>
              <a:buFont typeface="Comic Sans MS"/>
              <a:buChar char="•"/>
              <a:tabLst>
                <a:tab pos="342900" algn="l"/>
                <a:tab pos="660400" algn="l"/>
              </a:tabLst>
              <a:defRPr>
                <a:solidFill>
                  <a:srgbClr val="000000"/>
                </a:solidFill>
              </a:defRPr>
            </a:pPr>
            <a:r>
              <a:rPr sz="2000">
                <a:solidFill>
                  <a:srgbClr val="404040"/>
                </a:solidFill>
                <a:uFill>
                  <a:solidFill/>
                </a:uFill>
                <a:latin typeface="Comic Sans MS"/>
                <a:ea typeface="Comic Sans MS"/>
                <a:cs typeface="Comic Sans MS"/>
                <a:sym typeface="Comic Sans MS"/>
              </a:rPr>
              <a:t>Alay olumlu veya olumsuz olabilir. Bir insanın ayıp ve eksiklerini öne çıkararak onunla dalga geçmeye, eğenmeye, küçük düşürmeye alay etmek denir.</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677333" y="609600"/>
            <a:ext cx="8596670" cy="871092"/>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Alay-Saldırganlık-Zorbalık</a:t>
            </a:r>
          </a:p>
        </p:txBody>
      </p:sp>
      <p:sp>
        <p:nvSpPr>
          <p:cNvPr id="149" name="Shape 149"/>
          <p:cNvSpPr>
            <a:spLocks noGrp="1"/>
          </p:cNvSpPr>
          <p:nvPr>
            <p:ph type="body" idx="1"/>
          </p:nvPr>
        </p:nvSpPr>
        <p:spPr>
          <a:xfrm>
            <a:off x="677333" y="1474541"/>
            <a:ext cx="8596670" cy="5383459"/>
          </a:xfrm>
          <a:prstGeom prst="rect">
            <a:avLst/>
          </a:prstGeom>
        </p:spPr>
        <p:txBody>
          <a:bodyPr/>
          <a:lstStyle/>
          <a:p>
            <a:pPr marL="148537" lvl="0" indent="-148537" defTabSz="337183">
              <a:lnSpc>
                <a:spcPct val="115000"/>
              </a:lnSpc>
              <a:spcBef>
                <a:spcPts val="0"/>
              </a:spcBef>
              <a:buSzPct val="100000"/>
              <a:buFont typeface="Comic Sans MS"/>
              <a:buChar char="•"/>
              <a:tabLst>
                <a:tab pos="342900" algn="l"/>
                <a:tab pos="660400" algn="l"/>
              </a:tabLst>
              <a:defRPr>
                <a:solidFill>
                  <a:srgbClr val="000000"/>
                </a:solidFill>
              </a:defRPr>
            </a:pPr>
            <a:r>
              <a:rPr sz="2000">
                <a:solidFill>
                  <a:srgbClr val="404040"/>
                </a:solidFill>
                <a:uFill>
                  <a:solidFill/>
                </a:uFill>
                <a:latin typeface="Comic Sans MS"/>
                <a:ea typeface="Comic Sans MS"/>
                <a:cs typeface="Comic Sans MS"/>
                <a:sym typeface="Comic Sans MS"/>
              </a:rPr>
              <a:t>Zorbalık, fiziksel, sözel, elektronik, yazılı veya başka yolların kullanımını içeren davranıştır. </a:t>
            </a:r>
            <a:endParaRPr sz="2000">
              <a:uFill>
                <a:solidFill/>
              </a:uFill>
              <a:latin typeface="Comic Sans MS"/>
              <a:ea typeface="Comic Sans MS"/>
              <a:cs typeface="Comic Sans MS"/>
              <a:sym typeface="Comic Sans MS"/>
            </a:endParaRPr>
          </a:p>
          <a:p>
            <a:pPr marL="148537" lvl="0" indent="-148537" defTabSz="337183">
              <a:lnSpc>
                <a:spcPct val="115000"/>
              </a:lnSpc>
              <a:spcBef>
                <a:spcPts val="0"/>
              </a:spcBef>
              <a:buSzPct val="100000"/>
              <a:buFont typeface="Comic Sans MS"/>
              <a:buChar char="•"/>
              <a:tabLst>
                <a:tab pos="342900" algn="l"/>
                <a:tab pos="660400" algn="l"/>
              </a:tabLst>
              <a:defRPr>
                <a:solidFill>
                  <a:srgbClr val="000000"/>
                </a:solidFill>
              </a:defRPr>
            </a:pPr>
            <a:r>
              <a:rPr sz="2000">
                <a:solidFill>
                  <a:srgbClr val="404040"/>
                </a:solidFill>
                <a:uFill>
                  <a:solidFill/>
                </a:uFill>
                <a:latin typeface="Comic Sans MS"/>
                <a:ea typeface="Comic Sans MS"/>
                <a:cs typeface="Comic Sans MS"/>
                <a:sym typeface="Comic Sans MS"/>
              </a:rPr>
              <a:t>Zorbalık, kasıtlı agresif davranışlardır. Agresif davranış fiziksel ise, vurma, itme, tokatlama ve açma olabilir. Sözlü ise, isim çağırma, alay etme, hakaret, tehdit ve cinsiyetçi, ırkçı, homofobik veya transfobik yorumlar içerebilir. Toplumsal ya da ilişkisel saldırganlık ise, daha inceliksizdir ve dedikoducu, kaçınma, görmezden gelme, söylentileri yayma, başkalarını gruptan dışlama ya da başkalarını kamusal jest veya grafitle küçümsemek gibi davranışları içerebilir. Sosyal saldırganlık, teknoloji kullanımı (ör. Söylentilerin, resimlerin veya e-posta, cep telefonları, kısa mesajlar, İnternet web siteleri, sosyal paylaşım ağları veya diğer teknolojilerin kullanımı yoluyla zarar verici yorumların yayılması) yoluyla da oluşabilir.</a:t>
            </a:r>
          </a:p>
        </p:txBody>
      </p:sp>
      <p:sp>
        <p:nvSpPr>
          <p:cNvPr id="150" name="Shape 150"/>
          <p:cNvSpPr>
            <a:spLocks noGrp="1"/>
          </p:cNvSpPr>
          <p:nvPr>
            <p:ph type="sldNum" sz="quarter" idx="2"/>
          </p:nvPr>
        </p:nvSpPr>
        <p:spPr>
          <a:xfrm>
            <a:off x="8590663" y="6005483"/>
            <a:ext cx="683341" cy="218439"/>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900">
                <a:solidFill>
                  <a:srgbClr val="90C226"/>
                </a:solidFill>
              </a:rPr>
              <a:pPr lvl="0">
                <a:defRPr sz="1800">
                  <a:solidFill>
                    <a:srgbClr val="000000"/>
                  </a:solidFill>
                </a:defRPr>
              </a:pPr>
              <a:t>8</a:t>
            </a:fld>
            <a:endParaRPr sz="900">
              <a:solidFill>
                <a:srgbClr val="90C226"/>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838200" y="119464"/>
            <a:ext cx="10515600" cy="1504620"/>
          </a:xfrm>
          <a:prstGeom prst="rect">
            <a:avLst/>
          </a:prstGeom>
        </p:spPr>
        <p:txBody>
          <a:bodyPr/>
          <a:lstStyle>
            <a:lvl1pPr>
              <a:defRPr>
                <a:latin typeface="Trebuchet MS Bold"/>
                <a:ea typeface="Trebuchet MS Bold"/>
                <a:cs typeface="Trebuchet MS Bold"/>
                <a:sym typeface="Trebuchet MS Bold"/>
              </a:defRPr>
            </a:lvl1pPr>
          </a:lstStyle>
          <a:p>
            <a:pPr lvl="0">
              <a:defRPr sz="1800">
                <a:solidFill>
                  <a:srgbClr val="000000"/>
                </a:solidFill>
              </a:defRPr>
            </a:pPr>
            <a:r>
              <a:rPr sz="3600">
                <a:solidFill>
                  <a:srgbClr val="90C226"/>
                </a:solidFill>
              </a:rPr>
              <a:t>Alay-Saldırganlık-Zorbalık</a:t>
            </a:r>
          </a:p>
        </p:txBody>
      </p:sp>
      <p:sp>
        <p:nvSpPr>
          <p:cNvPr id="153" name="Shape 153"/>
          <p:cNvSpPr>
            <a:spLocks noGrp="1"/>
          </p:cNvSpPr>
          <p:nvPr>
            <p:ph type="body" idx="1"/>
          </p:nvPr>
        </p:nvSpPr>
        <p:spPr>
          <a:xfrm>
            <a:off x="838200" y="1746911"/>
            <a:ext cx="9711519" cy="4430054"/>
          </a:xfrm>
          <a:prstGeom prst="rect">
            <a:avLst/>
          </a:prstGeom>
        </p:spPr>
        <p:txBody>
          <a:bodyPr lIns="0" tIns="0" rIns="0" bIns="0" numCol="3" spcCol="9525"/>
          <a:lstStyle/>
          <a:p>
            <a:pPr marL="0" lvl="0" indent="0">
              <a:buSzTx/>
              <a:buNone/>
              <a:defRPr>
                <a:solidFill>
                  <a:srgbClr val="000000"/>
                </a:solidFill>
              </a:defRPr>
            </a:pPr>
            <a:r>
              <a:rPr>
                <a:solidFill>
                  <a:srgbClr val="404040"/>
                </a:solidFill>
                <a:latin typeface="Trebuchet MS Bold"/>
                <a:ea typeface="Trebuchet MS Bold"/>
                <a:cs typeface="Trebuchet MS Bold"/>
                <a:sym typeface="Trebuchet MS Bold"/>
              </a:rPr>
              <a:t>Alay etme</a:t>
            </a:r>
            <a:endParaRPr>
              <a:latin typeface="Trebuchet MS Bold"/>
              <a:ea typeface="Trebuchet MS Bold"/>
              <a:cs typeface="Trebuchet MS Bold"/>
              <a:sym typeface="Trebuchet MS Bold"/>
            </a:endParaRPr>
          </a:p>
          <a:p>
            <a:pPr marL="0" lvl="0" indent="0">
              <a:buSzTx/>
              <a:buNone/>
              <a:defRPr>
                <a:solidFill>
                  <a:srgbClr val="000000"/>
                </a:solidFill>
              </a:defRPr>
            </a:pPr>
            <a:r>
              <a:rPr>
                <a:solidFill>
                  <a:srgbClr val="404040"/>
                </a:solidFill>
              </a:rPr>
              <a:t>• Eşittir ve karşılıklıdır</a:t>
            </a:r>
          </a:p>
          <a:p>
            <a:pPr marL="0" lvl="0" indent="0">
              <a:buSzTx/>
              <a:buNone/>
              <a:defRPr>
                <a:solidFill>
                  <a:srgbClr val="000000"/>
                </a:solidFill>
              </a:defRPr>
            </a:pPr>
            <a:r>
              <a:rPr>
                <a:solidFill>
                  <a:srgbClr val="404040"/>
                </a:solidFill>
              </a:rPr>
              <a:t>• Eğlenceli ve zarar görmemiştir</a:t>
            </a:r>
          </a:p>
          <a:p>
            <a:pPr marL="0" lvl="0" indent="0">
              <a:buSzTx/>
              <a:buNone/>
              <a:defRPr>
                <a:solidFill>
                  <a:srgbClr val="000000"/>
                </a:solidFill>
              </a:defRPr>
            </a:pPr>
            <a:r>
              <a:rPr>
                <a:solidFill>
                  <a:srgbClr val="404040"/>
                </a:solidFill>
              </a:rPr>
              <a:t>• Sıklıkla saldırganlıktan önce ortaya çıkar</a:t>
            </a: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r>
              <a:rPr>
                <a:solidFill>
                  <a:srgbClr val="404040"/>
                </a:solidFill>
                <a:latin typeface="Trebuchet MS Bold"/>
                <a:ea typeface="Trebuchet MS Bold"/>
                <a:cs typeface="Trebuchet MS Bold"/>
                <a:sym typeface="Trebuchet MS Bold"/>
              </a:rPr>
              <a:t>Saldırganlık</a:t>
            </a:r>
            <a:endParaRPr>
              <a:latin typeface="Trebuchet MS Bold"/>
              <a:ea typeface="Trebuchet MS Bold"/>
              <a:cs typeface="Trebuchet MS Bold"/>
              <a:sym typeface="Trebuchet MS Bold"/>
            </a:endParaRPr>
          </a:p>
          <a:p>
            <a:pPr marL="0" lvl="0" indent="0">
              <a:buSzTx/>
              <a:buNone/>
              <a:defRPr>
                <a:solidFill>
                  <a:srgbClr val="000000"/>
                </a:solidFill>
              </a:defRPr>
            </a:pPr>
            <a:r>
              <a:rPr>
                <a:solidFill>
                  <a:srgbClr val="404040"/>
                </a:solidFill>
              </a:rPr>
              <a:t>• Çatışma</a:t>
            </a:r>
          </a:p>
          <a:p>
            <a:pPr marL="0" lvl="0" indent="0">
              <a:buSzTx/>
              <a:buNone/>
              <a:defRPr>
                <a:solidFill>
                  <a:srgbClr val="000000"/>
                </a:solidFill>
              </a:defRPr>
            </a:pPr>
            <a:r>
              <a:rPr>
                <a:solidFill>
                  <a:srgbClr val="404040"/>
                </a:solidFill>
              </a:rPr>
              <a:t>• Kasıtlı veya kasıtsız olabilir</a:t>
            </a:r>
          </a:p>
          <a:p>
            <a:pPr marL="0" lvl="0" indent="0">
              <a:buSzTx/>
              <a:buNone/>
              <a:defRPr>
                <a:solidFill>
                  <a:srgbClr val="000000"/>
                </a:solidFill>
              </a:defRPr>
            </a:pPr>
            <a:r>
              <a:rPr>
                <a:solidFill>
                  <a:srgbClr val="404040"/>
                </a:solidFill>
              </a:rPr>
              <a:t>• Bir kez olabilir</a:t>
            </a:r>
          </a:p>
          <a:p>
            <a:pPr marL="0" lvl="0" indent="0">
              <a:buSzTx/>
              <a:buNone/>
              <a:defRPr>
                <a:solidFill>
                  <a:srgbClr val="000000"/>
                </a:solidFill>
              </a:defRPr>
            </a:pPr>
            <a:r>
              <a:rPr>
                <a:solidFill>
                  <a:srgbClr val="404040"/>
                </a:solidFill>
              </a:rPr>
              <a:t>• Zorbalığa yol açabilir</a:t>
            </a: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endParaRPr>
              <a:solidFill>
                <a:srgbClr val="404040"/>
              </a:solidFill>
            </a:endParaRPr>
          </a:p>
          <a:p>
            <a:pPr marL="0" lvl="0" indent="0">
              <a:buSzTx/>
              <a:buNone/>
              <a:defRPr>
                <a:solidFill>
                  <a:srgbClr val="000000"/>
                </a:solidFill>
              </a:defRPr>
            </a:pPr>
            <a:r>
              <a:rPr>
                <a:solidFill>
                  <a:srgbClr val="404040"/>
                </a:solidFill>
              </a:rPr>
              <a:t> </a:t>
            </a:r>
            <a:r>
              <a:rPr>
                <a:solidFill>
                  <a:srgbClr val="404040"/>
                </a:solidFill>
                <a:latin typeface="Trebuchet MS Bold"/>
                <a:ea typeface="Trebuchet MS Bold"/>
                <a:cs typeface="Trebuchet MS Bold"/>
                <a:sym typeface="Trebuchet MS Bold"/>
              </a:rPr>
              <a:t>Zorbalık</a:t>
            </a:r>
            <a:endParaRPr>
              <a:latin typeface="Trebuchet MS Bold"/>
              <a:ea typeface="Trebuchet MS Bold"/>
              <a:cs typeface="Trebuchet MS Bold"/>
              <a:sym typeface="Trebuchet MS Bold"/>
            </a:endParaRPr>
          </a:p>
          <a:p>
            <a:pPr marL="0" lvl="0" indent="0">
              <a:buSzTx/>
              <a:buNone/>
              <a:defRPr>
                <a:solidFill>
                  <a:srgbClr val="000000"/>
                </a:solidFill>
              </a:defRPr>
            </a:pPr>
            <a:r>
              <a:rPr>
                <a:solidFill>
                  <a:srgbClr val="404040"/>
                </a:solidFill>
              </a:rPr>
              <a:t>• Tipik olarak tekrarlanan, ısrarlı ve agresif davranış biçimi</a:t>
            </a:r>
          </a:p>
          <a:p>
            <a:pPr marL="0" lvl="0" indent="0">
              <a:buSzTx/>
              <a:buNone/>
              <a:defRPr>
                <a:solidFill>
                  <a:srgbClr val="000000"/>
                </a:solidFill>
              </a:defRPr>
            </a:pPr>
            <a:r>
              <a:rPr>
                <a:solidFill>
                  <a:srgbClr val="404040"/>
                </a:solidFill>
              </a:rPr>
              <a:t>• Korkuya neden olmak için bir kişiye veya kişilere yöneltmek,</a:t>
            </a:r>
          </a:p>
        </p:txBody>
      </p:sp>
      <p:pic>
        <p:nvPicPr>
          <p:cNvPr id="154" name="image4.png"/>
          <p:cNvPicPr/>
          <p:nvPr/>
        </p:nvPicPr>
        <p:blipFill>
          <a:blip r:embed="rId2" cstate="print">
            <a:extLst/>
          </a:blip>
          <a:stretch>
            <a:fillRect/>
          </a:stretch>
        </p:blipFill>
        <p:spPr>
          <a:xfrm>
            <a:off x="7532212" y="4310062"/>
            <a:ext cx="2209802" cy="2066927"/>
          </a:xfrm>
          <a:prstGeom prst="rect">
            <a:avLst/>
          </a:prstGeom>
          <a:ln w="12700">
            <a:miter lim="400000"/>
          </a:ln>
        </p:spPr>
      </p:pic>
      <p:pic>
        <p:nvPicPr>
          <p:cNvPr id="155" name="image5.png"/>
          <p:cNvPicPr/>
          <p:nvPr/>
        </p:nvPicPr>
        <p:blipFill>
          <a:blip r:embed="rId3" cstate="print">
            <a:extLst/>
          </a:blip>
          <a:stretch>
            <a:fillRect/>
          </a:stretch>
        </p:blipFill>
        <p:spPr>
          <a:xfrm>
            <a:off x="976169" y="4110037"/>
            <a:ext cx="1857376" cy="2466977"/>
          </a:xfrm>
          <a:prstGeom prst="rect">
            <a:avLst/>
          </a:prstGeom>
          <a:ln w="12700">
            <a:miter lim="400000"/>
          </a:ln>
        </p:spPr>
      </p:pic>
      <p:pic>
        <p:nvPicPr>
          <p:cNvPr id="156" name="image6.png"/>
          <p:cNvPicPr/>
          <p:nvPr/>
        </p:nvPicPr>
        <p:blipFill>
          <a:blip r:embed="rId4" cstate="print">
            <a:extLst/>
          </a:blip>
          <a:stretch>
            <a:fillRect/>
          </a:stretch>
        </p:blipFill>
        <p:spPr>
          <a:xfrm>
            <a:off x="3949391" y="4419600"/>
            <a:ext cx="2466977" cy="1847850"/>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0C226"/>
          </a:solidFill>
          <a:prstDash val="solid"/>
          <a:bevel/>
        </a:ln>
        <a:effectLst>
          <a:outerShdw blurRad="38100" dist="254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0C226"/>
          </a:solidFill>
          <a:prstDash val="solid"/>
          <a:bevel/>
        </a:ln>
        <a:effectLst>
          <a:outerShdw blurRad="38100" dist="254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0C226"/>
          </a:solidFill>
          <a:prstDash val="solid"/>
          <a:bevel/>
        </a:ln>
        <a:effectLst>
          <a:outerShdw blurRad="38100" dist="254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0C226"/>
          </a:solidFill>
          <a:prstDash val="solid"/>
          <a:bevel/>
        </a:ln>
        <a:effectLst>
          <a:outerShdw blurRad="38100" dist="254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278</TotalTime>
  <Words>3456</Words>
  <Application>Microsoft Office PowerPoint</Application>
  <PresentationFormat>Geniş ekran</PresentationFormat>
  <Paragraphs>530</Paragraphs>
  <Slides>69</Slides>
  <Notes>1</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69</vt:i4>
      </vt:variant>
    </vt:vector>
  </HeadingPairs>
  <TitlesOfParts>
    <vt:vector size="85" baseType="lpstr">
      <vt:lpstr>Arial</vt:lpstr>
      <vt:lpstr>Avenir Book</vt:lpstr>
      <vt:lpstr>Avenir Roman</vt:lpstr>
      <vt:lpstr>Calibri</vt:lpstr>
      <vt:lpstr>Comic Sans MS</vt:lpstr>
      <vt:lpstr>Comic Sans MS Bold</vt:lpstr>
      <vt:lpstr>Helvetica</vt:lpstr>
      <vt:lpstr>Symbol</vt:lpstr>
      <vt:lpstr>Times New Roman</vt:lpstr>
      <vt:lpstr>Times New Roman Bold</vt:lpstr>
      <vt:lpstr>Times Roman</vt:lpstr>
      <vt:lpstr>Trebuchet MS</vt:lpstr>
      <vt:lpstr>Trebuchet MS Bold</vt:lpstr>
      <vt:lpstr>Wingdings</vt:lpstr>
      <vt:lpstr>Wingdings 3</vt:lpstr>
      <vt:lpstr>Default</vt:lpstr>
      <vt:lpstr>BİRLİKTE DAHA RENKLİYİZ  BİRLİKTE DAHA GÜÇLÜYÜZ   AKRAN ZORBALIĞINI ÖNLEME  EĞİTİM PROGRAMI    Gölcük MEM Eylül 2017  Özden  Yılmaz Bilgin             Fatma Akfırat Psikolojik Danışman/Aile Terapisti    </vt:lpstr>
      <vt:lpstr>Zorbalık Nedir?</vt:lpstr>
      <vt:lpstr>PowerPoint Sunusu</vt:lpstr>
      <vt:lpstr>Akran Zorbalığı Nedir?</vt:lpstr>
      <vt:lpstr>Zorbalığın Ayırt Edici Özellikleri</vt:lpstr>
      <vt:lpstr>Zorbalık Türleri</vt:lpstr>
      <vt:lpstr>Alay-Saldırganlık-Zorbalık</vt:lpstr>
      <vt:lpstr>Alay-Saldırganlık-Zorbalık</vt:lpstr>
      <vt:lpstr>Alay-Saldırganlık-Zorbalık</vt:lpstr>
      <vt:lpstr>PowerPoint Sunusu</vt:lpstr>
      <vt:lpstr>PowerPoint Sunusu</vt:lpstr>
      <vt:lpstr>Zorbalık Yaygın mı?</vt:lpstr>
      <vt:lpstr>Zorbalık Yaygın mı?</vt:lpstr>
      <vt:lpstr>Akran Zorbalığının Göstergeleri   </vt:lpstr>
      <vt:lpstr> Akran Zorbalığının Göstergeleri   </vt:lpstr>
      <vt:lpstr>Zorbalık Nerelerde Olur?</vt:lpstr>
      <vt:lpstr>Zorbalık Olaylarına Karışan Öğrenciler Ve Özellikleri</vt:lpstr>
      <vt:lpstr>ZORBALIĞIN NEDENLERİ</vt:lpstr>
      <vt:lpstr>Zorbalığa ilişkin yanlış algı, inanç ve düşünceler…</vt:lpstr>
      <vt:lpstr>Zorbalığa ilişkin yanlış algı, inanç ve düşünceler…</vt:lpstr>
      <vt:lpstr>Zorbalığa ilişkin yanlış algı, inanç ve düşünceler…</vt:lpstr>
      <vt:lpstr>Akran Zorbalığı İle İlgili Gerçekler </vt:lpstr>
      <vt:lpstr>Akran Zorbalığı İle İlgili Gerçekler</vt:lpstr>
      <vt:lpstr>Akran Zorbalığı İle İlgili Gerçekler</vt:lpstr>
      <vt:lpstr>Akran Zorbalığı İle İlgili Gerçekler</vt:lpstr>
      <vt:lpstr>Bireysel Nedenler</vt:lpstr>
      <vt:lpstr>Ailesel-Çevresel Nedenler</vt:lpstr>
      <vt:lpstr>Okula Ait Nedenler</vt:lpstr>
      <vt:lpstr>ZORBALIK DAVRANIŞININ SONUÇLARI</vt:lpstr>
      <vt:lpstr>ZORBALIK DAVRANIŞININ SONUÇLARI</vt:lpstr>
      <vt:lpstr>ZORBALIK DAVRANIŞININ SONUÇLARI</vt:lpstr>
      <vt:lpstr>Okulda Zorbalığı Önlemek İçin…</vt:lpstr>
      <vt:lpstr>Okulda Zorbalığı Önlemek İçin…</vt:lpstr>
      <vt:lpstr>BÜTÜNCÜL OKUL YAKLAŞIMI</vt:lpstr>
      <vt:lpstr>BÜTÜNCÜL OKUL YAKLAŞIMI</vt:lpstr>
      <vt:lpstr>BÜTÜNCÜL OKUL YAKLAŞIMI</vt:lpstr>
      <vt:lpstr>BÜTÜNCÜL OKUL YAKLAŞIMI</vt:lpstr>
      <vt:lpstr>OKULLARDA YAPILACAK ÇALIŞMALAR</vt:lpstr>
      <vt:lpstr>Öğretmenler Neler Yapabilir?</vt:lpstr>
      <vt:lpstr>Öğretmenler Neler Yapabilir?</vt:lpstr>
      <vt:lpstr>Öğretmenler Neler Yapabilir?</vt:lpstr>
      <vt:lpstr>Öğretmenler Neler Yapabilir?</vt:lpstr>
      <vt:lpstr>Öğretmenler Neler Yapabilir?</vt:lpstr>
      <vt:lpstr>Öğretmenler Neler Yapabilir?</vt:lpstr>
      <vt:lpstr>Öğretmenler Neler Yapabilir?</vt:lpstr>
      <vt:lpstr>Aileler Neler Yapabilir?</vt:lpstr>
      <vt:lpstr>Aileler Neler Yapabilir?</vt:lpstr>
      <vt:lpstr>Aileler Neler Yapabilir?</vt:lpstr>
      <vt:lpstr>Aileler Neler Yapabilir?</vt:lpstr>
      <vt:lpstr>Aileler Neler Yapabilir?</vt:lpstr>
      <vt:lpstr>Aileler Neler Yapabilir?</vt:lpstr>
      <vt:lpstr>Aileler Neler Yapabilir?</vt:lpstr>
      <vt:lpstr>Aileler Neler Yapabilir?</vt:lpstr>
      <vt:lpstr>Zorbalıkla Başetme Stratejileri</vt:lpstr>
      <vt:lpstr>Zorbalıkla Başetme Stratejileri</vt:lpstr>
      <vt:lpstr>Değerlendirme</vt:lpstr>
      <vt:lpstr>Müdahale ve Durdurma</vt:lpstr>
      <vt:lpstr>Müdahale ve Durdurma</vt:lpstr>
      <vt:lpstr>Önleme</vt:lpstr>
      <vt:lpstr>Bütüncül Okul Yaklaşımı Zorbalığı Önleme Programı İçeriği</vt:lpstr>
      <vt:lpstr>Yöntem-Teknikler</vt:lpstr>
      <vt:lpstr>Tedavi-İyileştirme</vt:lpstr>
      <vt:lpstr>BÜTÜNCÜL OKUL YAKLAŞIMI ZORBALIĞI ÖNLEME PROGRAMI</vt:lpstr>
      <vt:lpstr>ÖZEL GEREKSİNİMLİ OLANLAR</vt:lpstr>
      <vt:lpstr>ÖZEL GEREKSİNİMLİ OLANLAR NİÇİN?</vt:lpstr>
      <vt:lpstr>ÖZEL GEREKSİNİMLİ OLANLAR</vt:lpstr>
      <vt:lpstr>ÖZEL GEREKSİNİMLİ OLANLAR</vt:lpstr>
      <vt:lpstr>Kaynaklar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BİRLİKTE DAHA RENKLİYİZ  BİRLİKTE DAHA GÜÇLÜYÜZ   AKRAN ZORBALIĞINI ÖNLEME  EĞİTİM PROGRAMI    Gölcük MEM Eylül 2017  Özden  Yılmaz Bilgin             Fatma Akfırat Psikolojik Danışman/Aile Terapisti    </dc:title>
  <cp:lastModifiedBy>RAM</cp:lastModifiedBy>
  <cp:revision>15</cp:revision>
  <dcterms:modified xsi:type="dcterms:W3CDTF">2017-10-09T07:03:24Z</dcterms:modified>
</cp:coreProperties>
</file>