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1" r:id="rId3"/>
    <p:sldId id="305" r:id="rId4"/>
    <p:sldId id="324" r:id="rId5"/>
    <p:sldId id="329" r:id="rId6"/>
    <p:sldId id="323" r:id="rId7"/>
    <p:sldId id="321" r:id="rId8"/>
    <p:sldId id="325" r:id="rId9"/>
    <p:sldId id="322" r:id="rId10"/>
    <p:sldId id="328" r:id="rId11"/>
    <p:sldId id="327" r:id="rId12"/>
    <p:sldId id="389" r:id="rId13"/>
    <p:sldId id="332" r:id="rId14"/>
    <p:sldId id="333" r:id="rId15"/>
    <p:sldId id="386" r:id="rId16"/>
    <p:sldId id="334" r:id="rId17"/>
    <p:sldId id="335" r:id="rId18"/>
    <p:sldId id="336" r:id="rId19"/>
    <p:sldId id="337" r:id="rId20"/>
    <p:sldId id="338" r:id="rId21"/>
    <p:sldId id="387" r:id="rId22"/>
    <p:sldId id="339" r:id="rId23"/>
    <p:sldId id="340" r:id="rId24"/>
    <p:sldId id="341" r:id="rId25"/>
    <p:sldId id="342" r:id="rId26"/>
    <p:sldId id="343" r:id="rId27"/>
    <p:sldId id="393" r:id="rId28"/>
    <p:sldId id="392" r:id="rId29"/>
    <p:sldId id="344" r:id="rId30"/>
    <p:sldId id="345" r:id="rId31"/>
    <p:sldId id="346" r:id="rId32"/>
    <p:sldId id="347" r:id="rId33"/>
    <p:sldId id="348" r:id="rId34"/>
    <p:sldId id="349" r:id="rId35"/>
    <p:sldId id="350" r:id="rId36"/>
    <p:sldId id="351" r:id="rId37"/>
    <p:sldId id="352" r:id="rId38"/>
    <p:sldId id="353" r:id="rId39"/>
    <p:sldId id="354" r:id="rId40"/>
    <p:sldId id="394" r:id="rId41"/>
    <p:sldId id="355" r:id="rId42"/>
    <p:sldId id="356" r:id="rId43"/>
    <p:sldId id="357" r:id="rId44"/>
    <p:sldId id="395" r:id="rId45"/>
    <p:sldId id="358" r:id="rId46"/>
    <p:sldId id="359" r:id="rId47"/>
    <p:sldId id="396" r:id="rId48"/>
    <p:sldId id="360" r:id="rId49"/>
    <p:sldId id="361" r:id="rId50"/>
    <p:sldId id="362" r:id="rId51"/>
    <p:sldId id="390" r:id="rId52"/>
    <p:sldId id="363" r:id="rId53"/>
    <p:sldId id="364" r:id="rId54"/>
    <p:sldId id="365" r:id="rId55"/>
    <p:sldId id="366" r:id="rId56"/>
    <p:sldId id="367" r:id="rId57"/>
    <p:sldId id="385" r:id="rId5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42A35"/>
    <a:srgbClr val="FDF1E9"/>
    <a:srgbClr val="7D7D7D"/>
    <a:srgbClr val="C3EBF3"/>
    <a:srgbClr val="A5E1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712" autoAdjust="0"/>
  </p:normalViewPr>
  <p:slideViewPr>
    <p:cSldViewPr snapToGrid="0">
      <p:cViewPr varScale="1">
        <p:scale>
          <a:sx n="69" d="100"/>
          <a:sy n="69" d="100"/>
        </p:scale>
        <p:origin x="-76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3A4C03EF-1B51-4AEA-AB74-0D3B9A060CEF}" type="datetimeFigureOut">
              <a:rPr lang="tr-TR" smtClean="0"/>
              <a:pPr/>
              <a:t>26.6.2019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EA1D06-06C3-4BF2-9588-0CF89DA64DF5}" type="slidenum">
              <a:rPr lang="tr-TR" smtClean="0"/>
              <a:pPr/>
              <a:t>‹#›</a:t>
            </a:fld>
            <a:endParaRPr lang="tr-TR"/>
          </a:p>
        </p:txBody>
      </p:sp>
    </p:spTree>
    <p:extLst>
      <p:ext uri="{BB962C8B-B14F-4D97-AF65-F5344CB8AC3E}">
        <p14:creationId xmlns:p14="http://schemas.microsoft.com/office/powerpoint/2010/main" xmlns="" val="33127062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A4C03EF-1B51-4AEA-AB74-0D3B9A060CEF}" type="datetimeFigureOut">
              <a:rPr lang="tr-TR" smtClean="0"/>
              <a:pPr/>
              <a:t>26.6.2019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EA1D06-06C3-4BF2-9588-0CF89DA64DF5}" type="slidenum">
              <a:rPr lang="tr-TR" smtClean="0"/>
              <a:pPr/>
              <a:t>‹#›</a:t>
            </a:fld>
            <a:endParaRPr lang="tr-TR"/>
          </a:p>
        </p:txBody>
      </p:sp>
    </p:spTree>
    <p:extLst>
      <p:ext uri="{BB962C8B-B14F-4D97-AF65-F5344CB8AC3E}">
        <p14:creationId xmlns:p14="http://schemas.microsoft.com/office/powerpoint/2010/main" xmlns="" val="1873454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A4C03EF-1B51-4AEA-AB74-0D3B9A060CEF}" type="datetimeFigureOut">
              <a:rPr lang="tr-TR" smtClean="0"/>
              <a:pPr/>
              <a:t>26.6.2019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EA1D06-06C3-4BF2-9588-0CF89DA64DF5}" type="slidenum">
              <a:rPr lang="tr-TR" smtClean="0"/>
              <a:pPr/>
              <a:t>‹#›</a:t>
            </a:fld>
            <a:endParaRPr lang="tr-TR"/>
          </a:p>
        </p:txBody>
      </p:sp>
    </p:spTree>
    <p:extLst>
      <p:ext uri="{BB962C8B-B14F-4D97-AF65-F5344CB8AC3E}">
        <p14:creationId xmlns:p14="http://schemas.microsoft.com/office/powerpoint/2010/main" xmlns="" val="8628579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A4C03EF-1B51-4AEA-AB74-0D3B9A060CEF}" type="datetimeFigureOut">
              <a:rPr lang="tr-TR" smtClean="0"/>
              <a:pPr/>
              <a:t>26.6.2019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EA1D06-06C3-4BF2-9588-0CF89DA64DF5}" type="slidenum">
              <a:rPr lang="tr-TR" smtClean="0"/>
              <a:pPr/>
              <a:t>‹#›</a:t>
            </a:fld>
            <a:endParaRPr lang="tr-TR"/>
          </a:p>
        </p:txBody>
      </p:sp>
    </p:spTree>
    <p:extLst>
      <p:ext uri="{BB962C8B-B14F-4D97-AF65-F5344CB8AC3E}">
        <p14:creationId xmlns:p14="http://schemas.microsoft.com/office/powerpoint/2010/main" xmlns="" val="26407325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3A4C03EF-1B51-4AEA-AB74-0D3B9A060CEF}" type="datetimeFigureOut">
              <a:rPr lang="tr-TR" smtClean="0"/>
              <a:pPr/>
              <a:t>26.6.2019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EEA1D06-06C3-4BF2-9588-0CF89DA64DF5}" type="slidenum">
              <a:rPr lang="tr-TR" smtClean="0"/>
              <a:pPr/>
              <a:t>‹#›</a:t>
            </a:fld>
            <a:endParaRPr lang="tr-TR"/>
          </a:p>
        </p:txBody>
      </p:sp>
    </p:spTree>
    <p:extLst>
      <p:ext uri="{BB962C8B-B14F-4D97-AF65-F5344CB8AC3E}">
        <p14:creationId xmlns:p14="http://schemas.microsoft.com/office/powerpoint/2010/main" xmlns="" val="1311869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A4C03EF-1B51-4AEA-AB74-0D3B9A060CEF}" type="datetimeFigureOut">
              <a:rPr lang="tr-TR" smtClean="0"/>
              <a:pPr/>
              <a:t>26.6.2019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EEA1D06-06C3-4BF2-9588-0CF89DA64DF5}" type="slidenum">
              <a:rPr lang="tr-TR" smtClean="0"/>
              <a:pPr/>
              <a:t>‹#›</a:t>
            </a:fld>
            <a:endParaRPr lang="tr-TR"/>
          </a:p>
        </p:txBody>
      </p:sp>
    </p:spTree>
    <p:extLst>
      <p:ext uri="{BB962C8B-B14F-4D97-AF65-F5344CB8AC3E}">
        <p14:creationId xmlns:p14="http://schemas.microsoft.com/office/powerpoint/2010/main" xmlns="" val="18604239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A4C03EF-1B51-4AEA-AB74-0D3B9A060CEF}" type="datetimeFigureOut">
              <a:rPr lang="tr-TR" smtClean="0"/>
              <a:pPr/>
              <a:t>26.6.2019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EEA1D06-06C3-4BF2-9588-0CF89DA64DF5}" type="slidenum">
              <a:rPr lang="tr-TR" smtClean="0"/>
              <a:pPr/>
              <a:t>‹#›</a:t>
            </a:fld>
            <a:endParaRPr lang="tr-TR"/>
          </a:p>
        </p:txBody>
      </p:sp>
    </p:spTree>
    <p:extLst>
      <p:ext uri="{BB962C8B-B14F-4D97-AF65-F5344CB8AC3E}">
        <p14:creationId xmlns:p14="http://schemas.microsoft.com/office/powerpoint/2010/main" xmlns="" val="32104803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A4C03EF-1B51-4AEA-AB74-0D3B9A060CEF}" type="datetimeFigureOut">
              <a:rPr lang="tr-TR" smtClean="0"/>
              <a:pPr/>
              <a:t>26.6.2019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EEA1D06-06C3-4BF2-9588-0CF89DA64DF5}" type="slidenum">
              <a:rPr lang="tr-TR" smtClean="0"/>
              <a:pPr/>
              <a:t>‹#›</a:t>
            </a:fld>
            <a:endParaRPr lang="tr-TR"/>
          </a:p>
        </p:txBody>
      </p:sp>
    </p:spTree>
    <p:extLst>
      <p:ext uri="{BB962C8B-B14F-4D97-AF65-F5344CB8AC3E}">
        <p14:creationId xmlns:p14="http://schemas.microsoft.com/office/powerpoint/2010/main" xmlns="" val="8734803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A4C03EF-1B51-4AEA-AB74-0D3B9A060CEF}" type="datetimeFigureOut">
              <a:rPr lang="tr-TR" smtClean="0"/>
              <a:pPr/>
              <a:t>26.6.2019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EEA1D06-06C3-4BF2-9588-0CF89DA64DF5}" type="slidenum">
              <a:rPr lang="tr-TR" smtClean="0"/>
              <a:pPr/>
              <a:t>‹#›</a:t>
            </a:fld>
            <a:endParaRPr lang="tr-TR"/>
          </a:p>
        </p:txBody>
      </p:sp>
    </p:spTree>
    <p:extLst>
      <p:ext uri="{BB962C8B-B14F-4D97-AF65-F5344CB8AC3E}">
        <p14:creationId xmlns:p14="http://schemas.microsoft.com/office/powerpoint/2010/main" xmlns="" val="3637034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A4C03EF-1B51-4AEA-AB74-0D3B9A060CEF}" type="datetimeFigureOut">
              <a:rPr lang="tr-TR" smtClean="0"/>
              <a:pPr/>
              <a:t>26.6.2019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EEA1D06-06C3-4BF2-9588-0CF89DA64DF5}" type="slidenum">
              <a:rPr lang="tr-TR" smtClean="0"/>
              <a:pPr/>
              <a:t>‹#›</a:t>
            </a:fld>
            <a:endParaRPr lang="tr-TR"/>
          </a:p>
        </p:txBody>
      </p:sp>
    </p:spTree>
    <p:extLst>
      <p:ext uri="{BB962C8B-B14F-4D97-AF65-F5344CB8AC3E}">
        <p14:creationId xmlns:p14="http://schemas.microsoft.com/office/powerpoint/2010/main" xmlns="" val="38669280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A4C03EF-1B51-4AEA-AB74-0D3B9A060CEF}" type="datetimeFigureOut">
              <a:rPr lang="tr-TR" smtClean="0"/>
              <a:pPr/>
              <a:t>26.6.2019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EEA1D06-06C3-4BF2-9588-0CF89DA64DF5}" type="slidenum">
              <a:rPr lang="tr-TR" smtClean="0"/>
              <a:pPr/>
              <a:t>‹#›</a:t>
            </a:fld>
            <a:endParaRPr lang="tr-TR"/>
          </a:p>
        </p:txBody>
      </p:sp>
    </p:spTree>
    <p:extLst>
      <p:ext uri="{BB962C8B-B14F-4D97-AF65-F5344CB8AC3E}">
        <p14:creationId xmlns:p14="http://schemas.microsoft.com/office/powerpoint/2010/main" xmlns="" val="17632537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C03EF-1B51-4AEA-AB74-0D3B9A060CEF}" type="datetimeFigureOut">
              <a:rPr lang="tr-TR" smtClean="0"/>
              <a:pPr/>
              <a:t>26.6.2019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A1D06-06C3-4BF2-9588-0CF89DA64DF5}" type="slidenum">
              <a:rPr lang="tr-TR" smtClean="0"/>
              <a:pPr/>
              <a:t>‹#›</a:t>
            </a:fld>
            <a:endParaRPr lang="tr-TR"/>
          </a:p>
        </p:txBody>
      </p:sp>
    </p:spTree>
    <p:extLst>
      <p:ext uri="{BB962C8B-B14F-4D97-AF65-F5344CB8AC3E}">
        <p14:creationId xmlns:p14="http://schemas.microsoft.com/office/powerpoint/2010/main" xmlns="" val="3606021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092"/>
            <a:ext cx="12192000"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52496" y="1363334"/>
            <a:ext cx="1296821" cy="1322628"/>
          </a:xfrm>
          <a:prstGeom prst="rect">
            <a:avLst/>
          </a:prstGeom>
        </p:spPr>
      </p:pic>
      <p:sp>
        <p:nvSpPr>
          <p:cNvPr id="5" name="Alt Başlık 2"/>
          <p:cNvSpPr txBox="1">
            <a:spLocks/>
          </p:cNvSpPr>
          <p:nvPr/>
        </p:nvSpPr>
        <p:spPr>
          <a:xfrm>
            <a:off x="3702241" y="1363334"/>
            <a:ext cx="4787517" cy="955009"/>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2400" b="1" dirty="0">
                <a:latin typeface="Times New Roman" pitchFamily="18" charset="0"/>
                <a:ea typeface="Open Sans" panose="020B0606030504020204" pitchFamily="34" charset="0"/>
                <a:cs typeface="Times New Roman" pitchFamily="18" charset="0"/>
              </a:rPr>
              <a:t>T.C </a:t>
            </a:r>
          </a:p>
          <a:p>
            <a:pPr marL="0" indent="0" algn="ctr">
              <a:buNone/>
            </a:pPr>
            <a:r>
              <a:rPr lang="tr-TR" sz="2400" b="1" dirty="0">
                <a:latin typeface="Times New Roman" pitchFamily="18" charset="0"/>
                <a:ea typeface="Open Sans" panose="020B0606030504020204" pitchFamily="34" charset="0"/>
                <a:cs typeface="Times New Roman" pitchFamily="18" charset="0"/>
              </a:rPr>
              <a:t>MİLLİ EĞİTİM BAKANLIĞI</a:t>
            </a:r>
          </a:p>
          <a:p>
            <a:pPr marL="0" indent="0" algn="ctr">
              <a:buNone/>
            </a:pPr>
            <a:endParaRPr lang="tr-TR" sz="2000" dirty="0">
              <a:latin typeface="Times New Roman" pitchFamily="18" charset="0"/>
              <a:ea typeface="Open Sans" panose="020B0606030504020204" pitchFamily="34" charset="0"/>
              <a:cs typeface="Times New Roman" pitchFamily="18" charset="0"/>
            </a:endParaRPr>
          </a:p>
        </p:txBody>
      </p:sp>
      <p:sp>
        <p:nvSpPr>
          <p:cNvPr id="6" name="Dikdörtgen 5"/>
          <p:cNvSpPr/>
          <p:nvPr/>
        </p:nvSpPr>
        <p:spPr>
          <a:xfrm>
            <a:off x="3300907" y="5258528"/>
            <a:ext cx="4978527" cy="738664"/>
          </a:xfrm>
          <a:prstGeom prst="rect">
            <a:avLst/>
          </a:prstGeom>
        </p:spPr>
        <p:txBody>
          <a:bodyPr wrap="square">
            <a:spAutoFit/>
          </a:bodyPr>
          <a:lstStyle/>
          <a:p>
            <a:pPr algn="ctr"/>
            <a:r>
              <a:rPr lang="tr-TR" sz="1400" b="1" dirty="0">
                <a:solidFill>
                  <a:schemeClr val="tx1">
                    <a:lumMod val="95000"/>
                    <a:lumOff val="5000"/>
                  </a:schemeClr>
                </a:solidFill>
                <a:latin typeface="Times New Roman" pitchFamily="18" charset="0"/>
                <a:ea typeface="Open Sans" panose="020B0606030504020204" pitchFamily="34" charset="0"/>
                <a:cs typeface="Times New Roman" pitchFamily="18" charset="0"/>
              </a:rPr>
              <a:t>Özel Eğitim ve Rehberlik Hizmetleri </a:t>
            </a:r>
          </a:p>
          <a:p>
            <a:pPr algn="ctr"/>
            <a:r>
              <a:rPr lang="tr-TR" sz="1400" b="1" dirty="0">
                <a:solidFill>
                  <a:schemeClr val="tx1">
                    <a:lumMod val="95000"/>
                    <a:lumOff val="5000"/>
                  </a:schemeClr>
                </a:solidFill>
                <a:latin typeface="Times New Roman" pitchFamily="18" charset="0"/>
                <a:ea typeface="Open Sans" panose="020B0606030504020204" pitchFamily="34" charset="0"/>
                <a:cs typeface="Times New Roman" pitchFamily="18" charset="0"/>
              </a:rPr>
              <a:t>Genel Müdürlüğü</a:t>
            </a:r>
          </a:p>
          <a:p>
            <a:pPr algn="ctr"/>
            <a:r>
              <a:rPr lang="tr-TR" sz="1400" dirty="0">
                <a:solidFill>
                  <a:schemeClr val="tx1">
                    <a:lumMod val="95000"/>
                    <a:lumOff val="5000"/>
                  </a:schemeClr>
                </a:solidFill>
                <a:latin typeface="Times New Roman" pitchFamily="18" charset="0"/>
                <a:ea typeface="Open Sans" panose="020B0606030504020204" pitchFamily="34" charset="0"/>
                <a:cs typeface="Times New Roman" pitchFamily="18" charset="0"/>
              </a:rPr>
              <a:t>Rehberlik Hizmetleri Daire Başkanlığı</a:t>
            </a:r>
          </a:p>
        </p:txBody>
      </p:sp>
      <p:sp>
        <p:nvSpPr>
          <p:cNvPr id="8" name="Başlık 1"/>
          <p:cNvSpPr>
            <a:spLocks noGrp="1"/>
          </p:cNvSpPr>
          <p:nvPr>
            <p:ph type="ctrTitle"/>
          </p:nvPr>
        </p:nvSpPr>
        <p:spPr>
          <a:xfrm>
            <a:off x="1339810" y="3226546"/>
            <a:ext cx="8900719" cy="1211622"/>
          </a:xfrm>
        </p:spPr>
        <p:txBody>
          <a:bodyPr>
            <a:noAutofit/>
          </a:bodyPr>
          <a:lstStyle/>
          <a:p>
            <a:pPr>
              <a:lnSpc>
                <a:spcPct val="100000"/>
              </a:lnSpc>
            </a:pPr>
            <a:r>
              <a:rPr lang="tr-TR" sz="3200" b="1" dirty="0" smtClean="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E- REHBERLİK MODÜLÜ TANITIM EĞİTİMİ</a:t>
            </a:r>
            <a:endParaRPr lang="tr-TR" sz="3200" b="1" dirty="0">
              <a:solidFill>
                <a:schemeClr val="tx1"/>
              </a:solidFill>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endParaRPr>
          </a:p>
        </p:txBody>
      </p:sp>
    </p:spTree>
    <p:extLst>
      <p:ext uri="{BB962C8B-B14F-4D97-AF65-F5344CB8AC3E}">
        <p14:creationId xmlns:p14="http://schemas.microsoft.com/office/powerpoint/2010/main" xmlns="" val="37550288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4" name="Dikdörtgen 3"/>
          <p:cNvSpPr/>
          <p:nvPr/>
        </p:nvSpPr>
        <p:spPr>
          <a:xfrm>
            <a:off x="244698" y="1403797"/>
            <a:ext cx="11201068" cy="1477328"/>
          </a:xfrm>
          <a:prstGeom prst="rect">
            <a:avLst/>
          </a:prstGeom>
        </p:spPr>
        <p:txBody>
          <a:bodyPr wrap="square">
            <a:spAutoFit/>
          </a:bodyPr>
          <a:lstStyle/>
          <a:p>
            <a:pPr lvl="0" algn="just"/>
            <a:endParaRPr lang="tr-TR" dirty="0" smtClean="0"/>
          </a:p>
          <a:p>
            <a:pPr lvl="0" algn="just"/>
            <a:endParaRPr lang="tr-TR" dirty="0"/>
          </a:p>
          <a:p>
            <a:pPr lvl="0" algn="just"/>
            <a:endParaRPr lang="tr-TR" dirty="0" smtClean="0"/>
          </a:p>
          <a:p>
            <a:pPr lvl="0" algn="just"/>
            <a:endParaRPr lang="tr-TR" dirty="0"/>
          </a:p>
          <a:p>
            <a:pPr lvl="0" algn="just"/>
            <a:endParaRPr lang="tr-TR" dirty="0"/>
          </a:p>
        </p:txBody>
      </p:sp>
      <p:sp>
        <p:nvSpPr>
          <p:cNvPr id="9" name="Dikdörtgen 8"/>
          <p:cNvSpPr/>
          <p:nvPr/>
        </p:nvSpPr>
        <p:spPr>
          <a:xfrm>
            <a:off x="867662" y="57665"/>
            <a:ext cx="10079380" cy="489878"/>
          </a:xfrm>
          <a:prstGeom prst="rect">
            <a:avLst/>
          </a:prstGeom>
        </p:spPr>
        <p:txBody>
          <a:bodyPr wrap="square">
            <a:spAutoFit/>
          </a:bodyPr>
          <a:lstStyle/>
          <a:p>
            <a:pPr algn="ctr">
              <a:lnSpc>
                <a:spcPct val="115000"/>
              </a:lnSpc>
              <a:spcAft>
                <a:spcPts val="1000"/>
              </a:spcAft>
            </a:pPr>
            <a:r>
              <a:rPr lang="tr-TR" sz="2400" b="1" dirty="0">
                <a:solidFill>
                  <a:schemeClr val="bg1"/>
                </a:solidFill>
                <a:cs typeface="Arial" panose="020B0604020202020204" pitchFamily="34" charset="0"/>
              </a:rPr>
              <a:t>2017-2018 EĞİTİM ÖĞRETİM YILI İTİBARİYLE PROGRAM UYGULAMALARI</a:t>
            </a:r>
            <a:endParaRPr lang="tr-TR"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Dikdörtgen 1"/>
          <p:cNvSpPr/>
          <p:nvPr/>
        </p:nvSpPr>
        <p:spPr>
          <a:xfrm>
            <a:off x="392985" y="1403797"/>
            <a:ext cx="4437048" cy="461665"/>
          </a:xfrm>
          <a:prstGeom prst="rect">
            <a:avLst/>
          </a:prstGeom>
        </p:spPr>
        <p:txBody>
          <a:bodyPr wrap="none">
            <a:spAutoFit/>
          </a:bodyPr>
          <a:lstStyle/>
          <a:p>
            <a:r>
              <a:rPr lang="tr-TR" sz="2400" dirty="0">
                <a:solidFill>
                  <a:schemeClr val="bg1">
                    <a:lumMod val="10000"/>
                  </a:schemeClr>
                </a:solidFill>
                <a:latin typeface="Cambria" panose="02040503050406030204" pitchFamily="18" charset="0"/>
              </a:rPr>
              <a:t>HİZMET KATEGORİLERİ (ÖNCE)</a:t>
            </a:r>
          </a:p>
        </p:txBody>
      </p:sp>
      <p:sp>
        <p:nvSpPr>
          <p:cNvPr id="6" name="Dikdörtgen 5"/>
          <p:cNvSpPr/>
          <p:nvPr/>
        </p:nvSpPr>
        <p:spPr>
          <a:xfrm>
            <a:off x="7022592" y="1531898"/>
            <a:ext cx="4126969" cy="830997"/>
          </a:xfrm>
          <a:prstGeom prst="rect">
            <a:avLst/>
          </a:prstGeom>
        </p:spPr>
        <p:txBody>
          <a:bodyPr wrap="square">
            <a:spAutoFit/>
          </a:bodyPr>
          <a:lstStyle/>
          <a:p>
            <a:r>
              <a:rPr lang="tr-TR" sz="2400" dirty="0">
                <a:solidFill>
                  <a:schemeClr val="bg1">
                    <a:lumMod val="10000"/>
                  </a:schemeClr>
                </a:solidFill>
                <a:latin typeface="Cambria" panose="02040503050406030204" pitchFamily="18" charset="0"/>
              </a:rPr>
              <a:t>HİZMET KATEGORİLERİ (</a:t>
            </a:r>
            <a:r>
              <a:rPr lang="tr-TR" sz="2400" dirty="0" smtClean="0">
                <a:solidFill>
                  <a:schemeClr val="bg1">
                    <a:lumMod val="10000"/>
                  </a:schemeClr>
                </a:solidFill>
                <a:latin typeface="Cambria" panose="02040503050406030204" pitchFamily="18" charset="0"/>
              </a:rPr>
              <a:t>ŞİMDİ</a:t>
            </a:r>
            <a:r>
              <a:rPr lang="tr-TR" sz="2400" dirty="0" smtClean="0">
                <a:solidFill>
                  <a:schemeClr val="bg1">
                    <a:lumMod val="10000"/>
                  </a:schemeClr>
                </a:solidFill>
              </a:rPr>
              <a:t>)</a:t>
            </a:r>
            <a:endParaRPr lang="tr-TR" sz="2400" dirty="0"/>
          </a:p>
        </p:txBody>
      </p:sp>
      <p:sp>
        <p:nvSpPr>
          <p:cNvPr id="7" name="Dikdörtgen 6"/>
          <p:cNvSpPr/>
          <p:nvPr/>
        </p:nvSpPr>
        <p:spPr>
          <a:xfrm>
            <a:off x="591773" y="2690336"/>
            <a:ext cx="3870499" cy="1938992"/>
          </a:xfrm>
          <a:prstGeom prst="rect">
            <a:avLst/>
          </a:prstGeom>
        </p:spPr>
        <p:txBody>
          <a:bodyPr wrap="square">
            <a:spAutoFit/>
          </a:bodyPr>
          <a:lstStyle/>
          <a:p>
            <a:pPr marL="457200" indent="-457200">
              <a:buFont typeface="+mj-lt"/>
              <a:buAutoNum type="arabicPeriod"/>
            </a:pPr>
            <a:r>
              <a:rPr lang="tr-TR" sz="2000" dirty="0">
                <a:solidFill>
                  <a:schemeClr val="bg1">
                    <a:lumMod val="10000"/>
                  </a:schemeClr>
                </a:solidFill>
                <a:latin typeface="Cambria" panose="02040503050406030204" pitchFamily="18" charset="0"/>
              </a:rPr>
              <a:t>GRUP REHBERLİĞİ</a:t>
            </a:r>
          </a:p>
          <a:p>
            <a:pPr marL="457200" indent="-457200">
              <a:buFont typeface="+mj-lt"/>
              <a:buAutoNum type="arabicPeriod"/>
            </a:pPr>
            <a:r>
              <a:rPr lang="tr-TR" sz="2000" dirty="0">
                <a:solidFill>
                  <a:schemeClr val="bg1">
                    <a:lumMod val="10000"/>
                  </a:schemeClr>
                </a:solidFill>
                <a:latin typeface="Cambria" panose="02040503050406030204" pitchFamily="18" charset="0"/>
              </a:rPr>
              <a:t>BİREYSEL PLANLAMA</a:t>
            </a:r>
          </a:p>
          <a:p>
            <a:pPr marL="457200" indent="-457200">
              <a:buFont typeface="+mj-lt"/>
              <a:buAutoNum type="arabicPeriod"/>
            </a:pPr>
            <a:r>
              <a:rPr lang="tr-TR" sz="2000" dirty="0">
                <a:solidFill>
                  <a:schemeClr val="bg1">
                    <a:lumMod val="10000"/>
                  </a:schemeClr>
                </a:solidFill>
                <a:latin typeface="Cambria" panose="02040503050406030204" pitchFamily="18" charset="0"/>
              </a:rPr>
              <a:t>MÜDAHALE HİZMETLERİ</a:t>
            </a:r>
          </a:p>
          <a:p>
            <a:pPr marL="457200" indent="-457200">
              <a:buFont typeface="+mj-lt"/>
              <a:buAutoNum type="arabicPeriod"/>
            </a:pPr>
            <a:r>
              <a:rPr lang="tr-TR" sz="2000" dirty="0">
                <a:solidFill>
                  <a:schemeClr val="bg1">
                    <a:lumMod val="10000"/>
                  </a:schemeClr>
                </a:solidFill>
                <a:latin typeface="Cambria" panose="02040503050406030204" pitchFamily="18" charset="0"/>
              </a:rPr>
              <a:t>PROGRAM GELİŞTİRME, ARAŞTIRMA, MÜŞAVİRLİK..</a:t>
            </a:r>
          </a:p>
          <a:p>
            <a:pPr marL="457200" indent="-457200">
              <a:buFont typeface="+mj-lt"/>
              <a:buAutoNum type="arabicPeriod"/>
            </a:pPr>
            <a:r>
              <a:rPr lang="tr-TR" sz="2000" dirty="0">
                <a:solidFill>
                  <a:schemeClr val="bg1">
                    <a:lumMod val="10000"/>
                  </a:schemeClr>
                </a:solidFill>
                <a:latin typeface="Cambria" panose="02040503050406030204" pitchFamily="18" charset="0"/>
              </a:rPr>
              <a:t>DİĞER</a:t>
            </a:r>
          </a:p>
        </p:txBody>
      </p:sp>
      <p:sp>
        <p:nvSpPr>
          <p:cNvPr id="8" name="Dikdörtgen 7"/>
          <p:cNvSpPr/>
          <p:nvPr/>
        </p:nvSpPr>
        <p:spPr>
          <a:xfrm>
            <a:off x="7022592" y="2828836"/>
            <a:ext cx="4553712" cy="1600438"/>
          </a:xfrm>
          <a:prstGeom prst="rect">
            <a:avLst/>
          </a:prstGeom>
        </p:spPr>
        <p:txBody>
          <a:bodyPr wrap="square">
            <a:spAutoFit/>
          </a:bodyPr>
          <a:lstStyle/>
          <a:p>
            <a:r>
              <a:rPr lang="tr-TR" dirty="0" smtClean="0"/>
              <a:t>1</a:t>
            </a:r>
            <a:r>
              <a:rPr lang="tr-TR" dirty="0" smtClean="0">
                <a:latin typeface="Cambria" panose="02040503050406030204" pitchFamily="18" charset="0"/>
              </a:rPr>
              <a:t>. </a:t>
            </a:r>
            <a:r>
              <a:rPr lang="tr-TR" sz="2000" dirty="0" smtClean="0">
                <a:latin typeface="Cambria" panose="02040503050406030204" pitchFamily="18" charset="0"/>
              </a:rPr>
              <a:t>ÖNLEYİCİ </a:t>
            </a:r>
            <a:r>
              <a:rPr lang="tr-TR" sz="2000" dirty="0">
                <a:latin typeface="Cambria" panose="02040503050406030204" pitchFamily="18" charset="0"/>
              </a:rPr>
              <a:t>VE GELİŞİMSEL HİZMETLER</a:t>
            </a:r>
          </a:p>
          <a:p>
            <a:r>
              <a:rPr lang="tr-TR" sz="2000" dirty="0" smtClean="0">
                <a:latin typeface="Cambria" panose="02040503050406030204" pitchFamily="18" charset="0"/>
              </a:rPr>
              <a:t>2. İYİLEŞTİRİCİ </a:t>
            </a:r>
            <a:r>
              <a:rPr lang="tr-TR" sz="2000" dirty="0">
                <a:latin typeface="Cambria" panose="02040503050406030204" pitchFamily="18" charset="0"/>
              </a:rPr>
              <a:t>HİZMETLER</a:t>
            </a:r>
          </a:p>
          <a:p>
            <a:r>
              <a:rPr lang="tr-TR" sz="2000" dirty="0" smtClean="0">
                <a:latin typeface="Cambria" panose="02040503050406030204" pitchFamily="18" charset="0"/>
              </a:rPr>
              <a:t>3. DESTEK </a:t>
            </a:r>
            <a:r>
              <a:rPr lang="tr-TR" sz="2000" dirty="0">
                <a:latin typeface="Cambria" panose="02040503050406030204" pitchFamily="18" charset="0"/>
              </a:rPr>
              <a:t>HİZMETLER</a:t>
            </a:r>
          </a:p>
          <a:p>
            <a:endParaRPr lang="tr-TR" dirty="0">
              <a:latin typeface="Cambria" panose="02040503050406030204" pitchFamily="18" charset="0"/>
            </a:endParaRPr>
          </a:p>
        </p:txBody>
      </p:sp>
    </p:spTree>
    <p:extLst>
      <p:ext uri="{BB962C8B-B14F-4D97-AF65-F5344CB8AC3E}">
        <p14:creationId xmlns:p14="http://schemas.microsoft.com/office/powerpoint/2010/main" xmlns="" val="16073724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4" name="Dikdörtgen 3"/>
          <p:cNvSpPr/>
          <p:nvPr/>
        </p:nvSpPr>
        <p:spPr>
          <a:xfrm>
            <a:off x="244698" y="1403797"/>
            <a:ext cx="11201068" cy="5546134"/>
          </a:xfrm>
          <a:prstGeom prst="rect">
            <a:avLst/>
          </a:prstGeom>
        </p:spPr>
        <p:txBody>
          <a:bodyPr wrap="square">
            <a:spAutoFit/>
          </a:bodyPr>
          <a:lstStyle/>
          <a:p>
            <a:pPr lvl="0" algn="ctr">
              <a:spcBef>
                <a:spcPct val="20000"/>
              </a:spcBef>
              <a:buClr>
                <a:srgbClr val="A9A57C"/>
              </a:buClr>
            </a:pPr>
            <a:r>
              <a:rPr lang="tr-TR" sz="2800" b="1" dirty="0" smtClean="0">
                <a:solidFill>
                  <a:schemeClr val="accent1">
                    <a:lumMod val="50000"/>
                  </a:schemeClr>
                </a:solidFill>
                <a:latin typeface="Cambria"/>
                <a:cs typeface="Arial" panose="020B0604020202020204" pitchFamily="34" charset="0"/>
              </a:rPr>
              <a:t>DEĞİŞEN </a:t>
            </a:r>
            <a:r>
              <a:rPr lang="tr-TR" sz="2800" b="1" dirty="0">
                <a:solidFill>
                  <a:schemeClr val="accent1">
                    <a:lumMod val="50000"/>
                  </a:schemeClr>
                </a:solidFill>
                <a:latin typeface="Cambria"/>
                <a:cs typeface="Arial" panose="020B0604020202020204" pitchFamily="34" charset="0"/>
              </a:rPr>
              <a:t>UNSURLAR</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Şekil 1deki uygulamada;</a:t>
            </a:r>
          </a:p>
          <a:p>
            <a:pPr marL="342900" lvl="0" indent="-228600" algn="just">
              <a:spcBef>
                <a:spcPct val="20000"/>
              </a:spcBef>
              <a:buClr>
                <a:srgbClr val="A9A57C"/>
              </a:buClr>
              <a:buFont typeface="Arial" pitchFamily="34" charset="0"/>
              <a:buChar char="•"/>
            </a:pPr>
            <a:r>
              <a:rPr lang="tr-TR" sz="2400" dirty="0" smtClean="0">
                <a:solidFill>
                  <a:srgbClr val="FFFFFF">
                    <a:lumMod val="10000"/>
                  </a:srgbClr>
                </a:solidFill>
                <a:latin typeface="Cambria"/>
                <a:cs typeface="Arial" panose="020B0604020202020204" pitchFamily="34" charset="0"/>
              </a:rPr>
              <a:t>Kullanılan </a:t>
            </a:r>
            <a:r>
              <a:rPr lang="tr-TR" sz="2400" dirty="0">
                <a:solidFill>
                  <a:srgbClr val="FFFFFF">
                    <a:lumMod val="10000"/>
                  </a:srgbClr>
                </a:solidFill>
                <a:latin typeface="Cambria"/>
                <a:cs typeface="Arial" panose="020B0604020202020204" pitchFamily="34" charset="0"/>
              </a:rPr>
              <a:t>başlıklar (Grup Rehberliği, Bireysel Planlama, Müdahale Hizmetleri, Program Geliştirme, Araştırma ve Müşavirlik hizmetleri) ile düzenlenen </a:t>
            </a:r>
            <a:r>
              <a:rPr lang="tr-TR" sz="2400" u="sng" dirty="0">
                <a:solidFill>
                  <a:srgbClr val="FF0000"/>
                </a:solidFill>
                <a:latin typeface="Cambria"/>
                <a:cs typeface="Arial" panose="020B0604020202020204" pitchFamily="34" charset="0"/>
              </a:rPr>
              <a:t>okul çerçeve planlarında çalışmaların yerlerinin karıştığı </a:t>
            </a:r>
            <a:r>
              <a:rPr lang="tr-TR" sz="2400" dirty="0">
                <a:solidFill>
                  <a:srgbClr val="FFFFFF">
                    <a:lumMod val="10000"/>
                  </a:srgbClr>
                </a:solidFill>
                <a:latin typeface="Cambria"/>
                <a:cs typeface="Arial" panose="020B0604020202020204" pitchFamily="34" charset="0"/>
              </a:rPr>
              <a:t>gözlemlenmiştir. Bu karmaşayı gidermek amacıyla başlıklar uygulamada kullanılan isimlerle değiştirilmiştir (önleyici gelişimsel, iyileştirici, destek hizmetler). </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Yeni uygulamada hafta ve günlerin ayrıntılı şekilde belirtilmesi yerine, sadece ay içerisinde yapılacak çalışmaların yer alması, bu çerçeveye göre rehberlik servislerinin  </a:t>
            </a:r>
            <a:r>
              <a:rPr lang="tr-TR" sz="2400" dirty="0" smtClean="0">
                <a:solidFill>
                  <a:srgbClr val="FFFFFF">
                    <a:lumMod val="10000"/>
                  </a:srgbClr>
                </a:solidFill>
                <a:latin typeface="Cambria"/>
                <a:cs typeface="Arial" panose="020B0604020202020204" pitchFamily="34" charset="0"/>
              </a:rPr>
              <a:t>programın ayrıntılarını </a:t>
            </a:r>
            <a:r>
              <a:rPr lang="tr-TR" sz="2400" dirty="0">
                <a:solidFill>
                  <a:srgbClr val="FFFFFF">
                    <a:lumMod val="10000"/>
                  </a:srgbClr>
                </a:solidFill>
                <a:latin typeface="Cambria"/>
                <a:cs typeface="Arial" panose="020B0604020202020204" pitchFamily="34" charset="0"/>
              </a:rPr>
              <a:t>kendi belirlemeleri ve inisiyatif almaları sağlanmıştır. </a:t>
            </a:r>
          </a:p>
          <a:p>
            <a:pPr lvl="0" algn="just"/>
            <a:endParaRPr lang="tr-TR" dirty="0"/>
          </a:p>
          <a:p>
            <a:pPr lvl="0" algn="just"/>
            <a:endParaRPr lang="tr-TR" dirty="0" smtClean="0"/>
          </a:p>
          <a:p>
            <a:pPr lvl="0" algn="just"/>
            <a:endParaRPr lang="tr-TR" dirty="0"/>
          </a:p>
          <a:p>
            <a:pPr lvl="0" algn="just"/>
            <a:endParaRPr lang="tr-TR" dirty="0"/>
          </a:p>
        </p:txBody>
      </p:sp>
      <p:sp>
        <p:nvSpPr>
          <p:cNvPr id="9" name="Dikdörtgen 8"/>
          <p:cNvSpPr/>
          <p:nvPr/>
        </p:nvSpPr>
        <p:spPr>
          <a:xfrm>
            <a:off x="867662" y="57665"/>
            <a:ext cx="10079380" cy="489878"/>
          </a:xfrm>
          <a:prstGeom prst="rect">
            <a:avLst/>
          </a:prstGeom>
        </p:spPr>
        <p:txBody>
          <a:bodyPr wrap="square">
            <a:spAutoFit/>
          </a:bodyPr>
          <a:lstStyle/>
          <a:p>
            <a:pPr algn="ctr">
              <a:lnSpc>
                <a:spcPct val="115000"/>
              </a:lnSpc>
              <a:spcAft>
                <a:spcPts val="1000"/>
              </a:spcAft>
            </a:pPr>
            <a:r>
              <a:rPr lang="tr-TR" sz="2400" b="1" dirty="0">
                <a:solidFill>
                  <a:schemeClr val="bg1"/>
                </a:solidFill>
                <a:cs typeface="Arial" panose="020B0604020202020204" pitchFamily="34" charset="0"/>
              </a:rPr>
              <a:t>2017-2018 EĞİTİM ÖĞRETİM YILI İTİBARİYLE PROGRAM UYGULAMALARI</a:t>
            </a:r>
            <a:endParaRPr lang="tr-TR"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10814013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9" name="Dikdörtgen 8"/>
          <p:cNvSpPr/>
          <p:nvPr/>
        </p:nvSpPr>
        <p:spPr>
          <a:xfrm>
            <a:off x="1117044" y="2897847"/>
            <a:ext cx="10079380" cy="808619"/>
          </a:xfrm>
          <a:prstGeom prst="rect">
            <a:avLst/>
          </a:prstGeom>
        </p:spPr>
        <p:txBody>
          <a:bodyPr wrap="square">
            <a:spAutoFit/>
          </a:bodyPr>
          <a:lstStyle/>
          <a:p>
            <a:pPr algn="ctr">
              <a:lnSpc>
                <a:spcPct val="115000"/>
              </a:lnSpc>
              <a:spcAft>
                <a:spcPts val="1000"/>
              </a:spcAft>
            </a:pPr>
            <a:r>
              <a:rPr lang="tr-TR" sz="4400" b="1" dirty="0" smtClean="0">
                <a:solidFill>
                  <a:srgbClr val="FF0000"/>
                </a:solidFill>
                <a:latin typeface="Times New Roman" pitchFamily="18" charset="0"/>
                <a:ea typeface="Open Sans" panose="020B0606030504020204" pitchFamily="34" charset="0"/>
                <a:cs typeface="Times New Roman" pitchFamily="18" charset="0"/>
              </a:rPr>
              <a:t>e- REHBERLİK MODÜLÜ</a:t>
            </a:r>
            <a:endParaRPr lang="tr-TR" sz="4400" b="1" dirty="0">
              <a:solidFill>
                <a:srgbClr val="FF0000"/>
              </a:solidFill>
              <a:latin typeface="Times New Roman" pitchFamily="18" charset="0"/>
              <a:ea typeface="Open Sans" panose="020B0606030504020204" pitchFamily="34" charset="0"/>
              <a:cs typeface="Times New Roman" pitchFamily="18" charset="0"/>
            </a:endParaRPr>
          </a:p>
        </p:txBody>
      </p:sp>
    </p:spTree>
    <p:extLst>
      <p:ext uri="{BB962C8B-B14F-4D97-AF65-F5344CB8AC3E}">
        <p14:creationId xmlns:p14="http://schemas.microsoft.com/office/powerpoint/2010/main" xmlns="" val="10814013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125880" y="-180975"/>
            <a:ext cx="10837985" cy="1325563"/>
          </a:xfrm>
        </p:spPr>
        <p:txBody>
          <a:bodyPr>
            <a:normAutofit/>
          </a:bodyPr>
          <a:lstStyle/>
          <a:p>
            <a:r>
              <a:rPr lang="tr-TR" sz="3200" b="1" dirty="0">
                <a:solidFill>
                  <a:schemeClr val="bg1"/>
                </a:solidFill>
              </a:rPr>
              <a:t>e-REHBERLİK MODÜLÜNÜN OLUŞTURULMA AMACI NEDİR?</a:t>
            </a:r>
            <a:r>
              <a:rPr lang="tr-TR" sz="3200" dirty="0">
                <a:solidFill>
                  <a:schemeClr val="bg1"/>
                </a:solidFill>
              </a:rPr>
              <a:t> </a:t>
            </a:r>
          </a:p>
        </p:txBody>
      </p:sp>
      <p:sp>
        <p:nvSpPr>
          <p:cNvPr id="3" name="İçerik Yer Tutucusu 2"/>
          <p:cNvSpPr>
            <a:spLocks noGrp="1"/>
          </p:cNvSpPr>
          <p:nvPr>
            <p:ph idx="1"/>
          </p:nvPr>
        </p:nvSpPr>
        <p:spPr>
          <a:xfrm>
            <a:off x="346364" y="997526"/>
            <a:ext cx="11845635" cy="5860474"/>
          </a:xfrm>
        </p:spPr>
        <p:txBody>
          <a:bodyPr>
            <a:normAutofit fontScale="85000" lnSpcReduction="20000"/>
          </a:bodyPr>
          <a:lstStyle/>
          <a:p>
            <a:r>
              <a:rPr lang="tr-TR" dirty="0" smtClean="0"/>
              <a:t>     Rehberlik </a:t>
            </a:r>
            <a:r>
              <a:rPr lang="tr-TR" dirty="0"/>
              <a:t>hizmetlerinin, çerçevesi belirlenmiş, standart ve somut olarak</a:t>
            </a:r>
            <a:br>
              <a:rPr lang="tr-TR" dirty="0"/>
            </a:br>
            <a:r>
              <a:rPr lang="tr-TR" dirty="0"/>
              <a:t>tanımlanmış </a:t>
            </a:r>
            <a:r>
              <a:rPr lang="tr-TR" b="1" u="sng" dirty="0"/>
              <a:t>MEB Rehberlik Hizmetleri Sunum Sistemi </a:t>
            </a:r>
            <a:r>
              <a:rPr lang="tr-TR" dirty="0"/>
              <a:t>üzerinden verilmesinin</a:t>
            </a:r>
            <a:br>
              <a:rPr lang="tr-TR" dirty="0"/>
            </a:br>
            <a:r>
              <a:rPr lang="tr-TR" dirty="0"/>
              <a:t>sağlanması</a:t>
            </a:r>
            <a:r>
              <a:rPr lang="tr-TR" dirty="0" smtClean="0"/>
              <a:t>,</a:t>
            </a:r>
            <a:endParaRPr lang="tr-TR" dirty="0"/>
          </a:p>
          <a:p>
            <a:r>
              <a:rPr lang="tr-TR" dirty="0" smtClean="0"/>
              <a:t>Rehberlik </a:t>
            </a:r>
            <a:r>
              <a:rPr lang="tr-TR" dirty="0"/>
              <a:t>hizmetlerinin </a:t>
            </a:r>
            <a:r>
              <a:rPr lang="tr-TR" b="1" u="sng" dirty="0"/>
              <a:t>okul/kurumun ihtiyaçlarına dayalı </a:t>
            </a:r>
            <a:r>
              <a:rPr lang="tr-TR" dirty="0"/>
              <a:t>olarak hazırlanmış,</a:t>
            </a:r>
            <a:br>
              <a:rPr lang="tr-TR" dirty="0"/>
            </a:br>
            <a:r>
              <a:rPr lang="tr-TR" dirty="0"/>
              <a:t>ölçülebilir ve hesap verebilir bir program dahilinde verilmesinin sağlanması</a:t>
            </a:r>
            <a:r>
              <a:rPr lang="tr-TR" dirty="0" smtClean="0"/>
              <a:t>,</a:t>
            </a:r>
            <a:endParaRPr lang="tr-TR" dirty="0"/>
          </a:p>
          <a:p>
            <a:r>
              <a:rPr lang="tr-TR" dirty="0" smtClean="0"/>
              <a:t> </a:t>
            </a:r>
            <a:r>
              <a:rPr lang="tr-TR" dirty="0"/>
              <a:t>Rehberlik hizmetlerinin </a:t>
            </a:r>
            <a:r>
              <a:rPr lang="tr-TR" b="1" u="sng" dirty="0"/>
              <a:t>görünürlüğünün</a:t>
            </a:r>
            <a:r>
              <a:rPr lang="tr-TR" dirty="0"/>
              <a:t> arttırılması</a:t>
            </a:r>
            <a:r>
              <a:rPr lang="tr-TR" dirty="0" smtClean="0"/>
              <a:t>,</a:t>
            </a:r>
            <a:endParaRPr lang="tr-TR" dirty="0"/>
          </a:p>
          <a:p>
            <a:r>
              <a:rPr lang="tr-TR" dirty="0" smtClean="0"/>
              <a:t> </a:t>
            </a:r>
            <a:r>
              <a:rPr lang="tr-TR" dirty="0"/>
              <a:t>Sunulan rehberlik hizmetlerine ait verilerin </a:t>
            </a:r>
            <a:r>
              <a:rPr lang="tr-TR" b="1" u="sng" dirty="0"/>
              <a:t>anlık olarak takip </a:t>
            </a:r>
            <a:r>
              <a:rPr lang="tr-TR" dirty="0" smtClean="0"/>
              <a:t>edilebilmesi,</a:t>
            </a:r>
            <a:endParaRPr lang="tr-TR" dirty="0"/>
          </a:p>
          <a:p>
            <a:r>
              <a:rPr lang="tr-TR" dirty="0" smtClean="0"/>
              <a:t>RAM’lar </a:t>
            </a:r>
            <a:r>
              <a:rPr lang="tr-TR" dirty="0"/>
              <a:t>tarafından, eğitim kurumlarına rehberlik programları ile ilgili </a:t>
            </a:r>
            <a:r>
              <a:rPr lang="tr-TR" b="1" u="sng" dirty="0"/>
              <a:t>etkin ve</a:t>
            </a:r>
            <a:br>
              <a:rPr lang="tr-TR" b="1" u="sng" dirty="0"/>
            </a:br>
            <a:r>
              <a:rPr lang="tr-TR" b="1" u="sng" dirty="0"/>
              <a:t>hızlı şekilde müşavirlik </a:t>
            </a:r>
            <a:r>
              <a:rPr lang="tr-TR" dirty="0"/>
              <a:t>hizmeti verilmesinin </a:t>
            </a:r>
            <a:r>
              <a:rPr lang="tr-TR" dirty="0" smtClean="0"/>
              <a:t>sağlanması</a:t>
            </a:r>
            <a:endParaRPr lang="tr-TR" dirty="0"/>
          </a:p>
          <a:p>
            <a:r>
              <a:rPr lang="tr-TR" dirty="0" smtClean="0"/>
              <a:t> </a:t>
            </a:r>
            <a:r>
              <a:rPr lang="tr-TR" b="1" u="sng" dirty="0"/>
              <a:t>Hizmetin devamlılığının </a:t>
            </a:r>
            <a:r>
              <a:rPr lang="tr-TR" dirty="0"/>
              <a:t>sağlanması açısından öğrencinin eğitim gördüğü eğitim</a:t>
            </a:r>
            <a:br>
              <a:rPr lang="tr-TR" dirty="0"/>
            </a:br>
            <a:r>
              <a:rPr lang="tr-TR" dirty="0"/>
              <a:t>kurumunun veya rehberlik öğretmeninin görev yerinin değiştiği durumlar dahil</a:t>
            </a:r>
            <a:br>
              <a:rPr lang="tr-TR" dirty="0"/>
            </a:br>
            <a:r>
              <a:rPr lang="tr-TR" dirty="0"/>
              <a:t>olmak üzere okul öncesinden ortaöğretim sonuna kadar öğrenci ile yapılan</a:t>
            </a:r>
            <a:br>
              <a:rPr lang="tr-TR" dirty="0"/>
            </a:br>
            <a:r>
              <a:rPr lang="tr-TR" dirty="0"/>
              <a:t>rehberlik çalışmalarının arşivlenmesi ve rehberlik öğretmenleri tarafından</a:t>
            </a:r>
            <a:br>
              <a:rPr lang="tr-TR" dirty="0"/>
            </a:br>
            <a:r>
              <a:rPr lang="tr-TR" dirty="0"/>
              <a:t>izlenebilmesi</a:t>
            </a:r>
            <a:r>
              <a:rPr lang="tr-TR" dirty="0" smtClean="0"/>
              <a:t>,</a:t>
            </a:r>
          </a:p>
          <a:p>
            <a:r>
              <a:rPr lang="tr-TR" dirty="0" smtClean="0"/>
              <a:t> </a:t>
            </a:r>
            <a:r>
              <a:rPr lang="tr-TR" dirty="0"/>
              <a:t>Gerektiğinde </a:t>
            </a:r>
            <a:r>
              <a:rPr lang="tr-TR" b="1" u="sng" dirty="0"/>
              <a:t>uzaktan eğitim </a:t>
            </a:r>
            <a:r>
              <a:rPr lang="tr-TR" dirty="0"/>
              <a:t>aracılığıyla rehberlik öğretmenlerine eğitim</a:t>
            </a:r>
            <a:br>
              <a:rPr lang="tr-TR" dirty="0"/>
            </a:br>
            <a:r>
              <a:rPr lang="tr-TR" dirty="0" smtClean="0"/>
              <a:t>verilmesi,</a:t>
            </a:r>
            <a:endParaRPr lang="tr-TR" dirty="0"/>
          </a:p>
          <a:p>
            <a:r>
              <a:rPr lang="tr-TR" dirty="0" smtClean="0"/>
              <a:t>Bakanlık </a:t>
            </a:r>
            <a:r>
              <a:rPr lang="tr-TR" dirty="0"/>
              <a:t>politikalarının sistematik olarak elde edilen </a:t>
            </a:r>
            <a:r>
              <a:rPr lang="tr-TR" b="1" u="sng" dirty="0"/>
              <a:t>veriler üzerinden</a:t>
            </a:r>
            <a:br>
              <a:rPr lang="tr-TR" b="1" u="sng" dirty="0"/>
            </a:br>
            <a:r>
              <a:rPr lang="tr-TR" b="1" u="sng" dirty="0"/>
              <a:t>geliştirilmesi </a:t>
            </a:r>
            <a:r>
              <a:rPr lang="tr-TR" dirty="0"/>
              <a:t>amaçlanmıştır. </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4120145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406236" y="0"/>
            <a:ext cx="10515600" cy="660110"/>
          </a:xfrm>
        </p:spPr>
        <p:txBody>
          <a:bodyPr>
            <a:noAutofit/>
          </a:bodyPr>
          <a:lstStyle/>
          <a:p>
            <a:r>
              <a:rPr lang="tr-TR" sz="3600" b="1" dirty="0">
                <a:solidFill>
                  <a:schemeClr val="bg1"/>
                </a:solidFill>
              </a:rPr>
              <a:t>e-REHBERLİK MODÜLÜNDE HANGİ İŞLEMLER YAPILIR?</a:t>
            </a:r>
            <a:r>
              <a:rPr lang="tr-TR" sz="3600" dirty="0">
                <a:solidFill>
                  <a:schemeClr val="bg1"/>
                </a:solidFill>
              </a:rPr>
              <a:t> </a:t>
            </a:r>
          </a:p>
        </p:txBody>
      </p:sp>
      <p:sp>
        <p:nvSpPr>
          <p:cNvPr id="3" name="İçerik Yer Tutucusu 2"/>
          <p:cNvSpPr>
            <a:spLocks noGrp="1"/>
          </p:cNvSpPr>
          <p:nvPr>
            <p:ph idx="1"/>
          </p:nvPr>
        </p:nvSpPr>
        <p:spPr/>
        <p:txBody>
          <a:bodyPr>
            <a:normAutofit fontScale="92500" lnSpcReduction="20000"/>
          </a:bodyPr>
          <a:lstStyle/>
          <a:p>
            <a:r>
              <a:rPr lang="tr-TR" dirty="0"/>
              <a:t>Okul/ kurum yıllık rehberlik programının </a:t>
            </a:r>
            <a:r>
              <a:rPr lang="tr-TR" dirty="0" smtClean="0"/>
              <a:t>hazırlanması,</a:t>
            </a:r>
            <a:endParaRPr lang="tr-TR" dirty="0"/>
          </a:p>
          <a:p>
            <a:r>
              <a:rPr lang="tr-TR" dirty="0" smtClean="0"/>
              <a:t>Rehberlik </a:t>
            </a:r>
            <a:r>
              <a:rPr lang="tr-TR" dirty="0"/>
              <a:t>Programı’nın sistem üzerinden RAM’a </a:t>
            </a:r>
            <a:r>
              <a:rPr lang="tr-TR" dirty="0" smtClean="0"/>
              <a:t>gönderilmesi</a:t>
            </a:r>
            <a:endParaRPr lang="tr-TR" dirty="0"/>
          </a:p>
          <a:p>
            <a:r>
              <a:rPr lang="tr-TR" dirty="0" smtClean="0"/>
              <a:t> </a:t>
            </a:r>
            <a:r>
              <a:rPr lang="tr-TR" dirty="0"/>
              <a:t>Haftalık program </a:t>
            </a:r>
            <a:r>
              <a:rPr lang="tr-TR" dirty="0" smtClean="0"/>
              <a:t>hazırlanması</a:t>
            </a:r>
            <a:endParaRPr lang="tr-TR" dirty="0"/>
          </a:p>
          <a:p>
            <a:r>
              <a:rPr lang="tr-TR" dirty="0" smtClean="0"/>
              <a:t> </a:t>
            </a:r>
            <a:r>
              <a:rPr lang="tr-TR" dirty="0"/>
              <a:t>Genel, yerel ve özel hedef girişlerinin </a:t>
            </a:r>
            <a:r>
              <a:rPr lang="tr-TR" dirty="0" smtClean="0"/>
              <a:t>yapılması</a:t>
            </a:r>
            <a:endParaRPr lang="tr-TR" dirty="0"/>
          </a:p>
          <a:p>
            <a:r>
              <a:rPr lang="tr-TR" dirty="0" smtClean="0"/>
              <a:t> </a:t>
            </a:r>
            <a:r>
              <a:rPr lang="tr-TR" dirty="0"/>
              <a:t>Bireysel ve grupla yapılan çalışmaların veri girişlerinin yapılması, sistemde</a:t>
            </a:r>
            <a:br>
              <a:rPr lang="tr-TR" dirty="0"/>
            </a:br>
            <a:r>
              <a:rPr lang="tr-TR" dirty="0" smtClean="0"/>
              <a:t>arşivlenmesi</a:t>
            </a:r>
            <a:endParaRPr lang="tr-TR" dirty="0"/>
          </a:p>
          <a:p>
            <a:r>
              <a:rPr lang="tr-TR" dirty="0" smtClean="0"/>
              <a:t> </a:t>
            </a:r>
            <a:r>
              <a:rPr lang="tr-TR" dirty="0"/>
              <a:t>Görüşme formlarının çıktılarının sistemden </a:t>
            </a:r>
            <a:r>
              <a:rPr lang="tr-TR" dirty="0" smtClean="0"/>
              <a:t>alınması</a:t>
            </a:r>
            <a:endParaRPr lang="tr-TR" dirty="0"/>
          </a:p>
          <a:p>
            <a:r>
              <a:rPr lang="tr-TR" dirty="0" smtClean="0"/>
              <a:t> </a:t>
            </a:r>
            <a:r>
              <a:rPr lang="tr-TR" dirty="0"/>
              <a:t>Yapılan çalışmaların </a:t>
            </a:r>
            <a:r>
              <a:rPr lang="tr-TR" dirty="0" smtClean="0"/>
              <a:t>raporlanması</a:t>
            </a:r>
            <a:endParaRPr lang="tr-TR" dirty="0"/>
          </a:p>
          <a:p>
            <a:r>
              <a:rPr lang="tr-TR" dirty="0" smtClean="0"/>
              <a:t> </a:t>
            </a:r>
            <a:r>
              <a:rPr lang="tr-TR" dirty="0"/>
              <a:t>Eğitsel Değerlendirme İstek Formları’ </a:t>
            </a:r>
            <a:r>
              <a:rPr lang="tr-TR" dirty="0" err="1"/>
              <a:t>nın</a:t>
            </a:r>
            <a:r>
              <a:rPr lang="tr-TR" dirty="0"/>
              <a:t> doldurulması, sistem üzerinden </a:t>
            </a:r>
            <a:r>
              <a:rPr lang="tr-TR" dirty="0" smtClean="0"/>
              <a:t>RAM’a gönderilmesi </a:t>
            </a:r>
            <a:r>
              <a:rPr lang="tr-TR" dirty="0"/>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19938910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03895" y="1547470"/>
            <a:ext cx="8132763" cy="4090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Dikdörtgen 1"/>
          <p:cNvSpPr>
            <a:spLocks noChangeArrowheads="1"/>
          </p:cNvSpPr>
          <p:nvPr/>
        </p:nvSpPr>
        <p:spPr bwMode="auto">
          <a:xfrm>
            <a:off x="900113" y="220663"/>
            <a:ext cx="736101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r>
              <a:rPr lang="tr-TR" altLang="tr-TR" sz="26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MODÜLÜN EKRANLARI VE KULLANICILAR</a:t>
            </a:r>
            <a:endParaRPr lang="tr-TR" altLang="tr-TR" sz="26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3934710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170709" y="0"/>
            <a:ext cx="10515600" cy="1149927"/>
          </a:xfrm>
        </p:spPr>
        <p:txBody>
          <a:bodyPr>
            <a:noAutofit/>
          </a:bodyPr>
          <a:lstStyle/>
          <a:p>
            <a:r>
              <a:rPr lang="tr-TR" sz="3600" b="1" dirty="0">
                <a:solidFill>
                  <a:schemeClr val="bg1"/>
                </a:solidFill>
              </a:rPr>
              <a:t>e-REHBERLİK MODÜLÜ KİMLER TARAFINDAN, NE </a:t>
            </a:r>
            <a:r>
              <a:rPr lang="tr-TR" sz="3600" b="1" dirty="0" smtClean="0">
                <a:solidFill>
                  <a:schemeClr val="bg1"/>
                </a:solidFill>
              </a:rPr>
              <a:t>AMAÇLA KULLANILIR</a:t>
            </a:r>
            <a:r>
              <a:rPr lang="tr-TR" sz="3600" b="1" dirty="0">
                <a:solidFill>
                  <a:schemeClr val="bg1"/>
                </a:solidFill>
              </a:rPr>
              <a:t>?</a:t>
            </a:r>
            <a:r>
              <a:rPr lang="tr-TR" sz="3600" dirty="0">
                <a:solidFill>
                  <a:schemeClr val="bg1"/>
                </a:solidFill>
              </a:rPr>
              <a:t> </a:t>
            </a:r>
          </a:p>
        </p:txBody>
      </p:sp>
      <p:sp>
        <p:nvSpPr>
          <p:cNvPr id="3" name="İçerik Yer Tutucusu 2"/>
          <p:cNvSpPr>
            <a:spLocks noGrp="1"/>
          </p:cNvSpPr>
          <p:nvPr>
            <p:ph idx="1"/>
          </p:nvPr>
        </p:nvSpPr>
        <p:spPr/>
        <p:txBody>
          <a:bodyPr/>
          <a:lstStyle/>
          <a:p>
            <a:r>
              <a:rPr lang="tr-TR" b="1" dirty="0"/>
              <a:t>Rehberlik Öğretmenleri:</a:t>
            </a:r>
            <a:r>
              <a:rPr lang="tr-TR" dirty="0"/>
              <a:t> </a:t>
            </a:r>
            <a:br>
              <a:rPr lang="tr-TR" dirty="0"/>
            </a:br>
            <a:r>
              <a:rPr lang="tr-TR" dirty="0" smtClean="0"/>
              <a:t>- </a:t>
            </a:r>
            <a:r>
              <a:rPr lang="tr-TR" dirty="0"/>
              <a:t>Yıllık rehberlik programı hazırlanması,</a:t>
            </a:r>
            <a:br>
              <a:rPr lang="tr-TR" dirty="0"/>
            </a:br>
            <a:r>
              <a:rPr lang="tr-TR" dirty="0" smtClean="0"/>
              <a:t>- </a:t>
            </a:r>
            <a:r>
              <a:rPr lang="tr-TR" dirty="0"/>
              <a:t>Haftalık program hazırlanması,</a:t>
            </a:r>
            <a:br>
              <a:rPr lang="tr-TR" dirty="0"/>
            </a:br>
            <a:r>
              <a:rPr lang="tr-TR" dirty="0" smtClean="0"/>
              <a:t>- </a:t>
            </a:r>
            <a:r>
              <a:rPr lang="tr-TR" dirty="0"/>
              <a:t>Bireysel ve grup veri girişlerinin yapılması,</a:t>
            </a:r>
            <a:br>
              <a:rPr lang="tr-TR" dirty="0"/>
            </a:br>
            <a:r>
              <a:rPr lang="tr-TR" dirty="0" smtClean="0"/>
              <a:t>-Yapılan </a:t>
            </a:r>
            <a:r>
              <a:rPr lang="tr-TR" dirty="0"/>
              <a:t>çalışmaların raporlanması ve görüntülenmesi,</a:t>
            </a:r>
            <a:br>
              <a:rPr lang="tr-TR" dirty="0"/>
            </a:br>
            <a:r>
              <a:rPr lang="tr-TR" dirty="0" smtClean="0"/>
              <a:t>-Eğitsel </a:t>
            </a:r>
            <a:r>
              <a:rPr lang="tr-TR" dirty="0"/>
              <a:t>Değerlendirme İstek Formları’ </a:t>
            </a:r>
            <a:r>
              <a:rPr lang="tr-TR" dirty="0" err="1"/>
              <a:t>nın</a:t>
            </a:r>
            <a:r>
              <a:rPr lang="tr-TR" dirty="0"/>
              <a:t> ilgili bölümlerinin doldurulması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13275079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b="1" dirty="0"/>
              <a:t>Öğretmenler:</a:t>
            </a:r>
            <a:br>
              <a:rPr lang="tr-TR" b="1" dirty="0"/>
            </a:br>
            <a:r>
              <a:rPr lang="tr-TR" b="1" dirty="0" smtClean="0"/>
              <a:t>-</a:t>
            </a:r>
            <a:r>
              <a:rPr lang="tr-TR" dirty="0" smtClean="0"/>
              <a:t>Eğitsel </a:t>
            </a:r>
            <a:r>
              <a:rPr lang="tr-TR" dirty="0"/>
              <a:t>Değerlendirme İstek Formları’ </a:t>
            </a:r>
            <a:r>
              <a:rPr lang="tr-TR" dirty="0" err="1"/>
              <a:t>nın</a:t>
            </a:r>
            <a:r>
              <a:rPr lang="tr-TR" dirty="0"/>
              <a:t> ilgili bölümlerinin doldurulması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6" name="Unvan 1"/>
          <p:cNvSpPr txBox="1">
            <a:spLocks/>
          </p:cNvSpPr>
          <p:nvPr/>
        </p:nvSpPr>
        <p:spPr>
          <a:xfrm>
            <a:off x="1170709" y="0"/>
            <a:ext cx="10515600" cy="114992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chemeClr val="bg1"/>
                </a:solidFill>
                <a:effectLst/>
                <a:uLnTx/>
                <a:uFillTx/>
                <a:latin typeface="+mj-lt"/>
                <a:ea typeface="+mj-ea"/>
                <a:cs typeface="+mj-cs"/>
              </a:rPr>
              <a:t>e-REHBERLİK MODÜLÜ KİMLER TARAFINDAN, NE AMAÇLA KULLANILIR?</a:t>
            </a:r>
            <a:r>
              <a:rPr kumimoji="0" lang="tr-TR" sz="3600" b="0" i="0" u="none" strike="noStrike" kern="1200" cap="none" spc="0" normalizeH="0" baseline="0" noProof="0" dirty="0" smtClean="0">
                <a:ln>
                  <a:noFill/>
                </a:ln>
                <a:solidFill>
                  <a:schemeClr val="bg1"/>
                </a:solidFill>
                <a:effectLst/>
                <a:uLnTx/>
                <a:uFillTx/>
                <a:latin typeface="+mj-lt"/>
                <a:ea typeface="+mj-ea"/>
                <a:cs typeface="+mj-cs"/>
              </a:rPr>
              <a:t> </a:t>
            </a:r>
            <a:endParaRPr kumimoji="0" lang="tr-TR" sz="36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34378692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b="1" dirty="0"/>
              <a:t>Eğitim Kurumu Müdürleri:</a:t>
            </a:r>
            <a:br>
              <a:rPr lang="tr-TR" b="1" dirty="0"/>
            </a:br>
            <a:r>
              <a:rPr lang="tr-TR" dirty="0"/>
              <a:t>-</a:t>
            </a:r>
            <a:r>
              <a:rPr lang="tr-TR" dirty="0" smtClean="0"/>
              <a:t> </a:t>
            </a:r>
            <a:r>
              <a:rPr lang="tr-TR" dirty="0"/>
              <a:t>Yıllık rehberlik programı onaylama ve görüntüleme,</a:t>
            </a:r>
            <a:br>
              <a:rPr lang="tr-TR" dirty="0"/>
            </a:br>
            <a:r>
              <a:rPr lang="tr-TR" dirty="0" smtClean="0"/>
              <a:t>-Haftalık </a:t>
            </a:r>
            <a:r>
              <a:rPr lang="tr-TR" dirty="0"/>
              <a:t>program görüntüleme,</a:t>
            </a:r>
            <a:br>
              <a:rPr lang="tr-TR" dirty="0"/>
            </a:br>
            <a:r>
              <a:rPr lang="tr-TR" dirty="0" smtClean="0"/>
              <a:t>-Eğitsel </a:t>
            </a:r>
            <a:r>
              <a:rPr lang="tr-TR" dirty="0"/>
              <a:t>Değerlendirme İstek Formu onaylama,</a:t>
            </a:r>
            <a:br>
              <a:rPr lang="tr-TR" dirty="0"/>
            </a:br>
            <a:r>
              <a:rPr lang="tr-TR" dirty="0" smtClean="0"/>
              <a:t>-Okulda </a:t>
            </a:r>
            <a:r>
              <a:rPr lang="tr-TR" dirty="0"/>
              <a:t>verilen rehberlik hizmetlerinin raporunu görüntüleme,</a:t>
            </a:r>
            <a:br>
              <a:rPr lang="tr-TR" dirty="0"/>
            </a:br>
            <a:r>
              <a:rPr lang="tr-TR" dirty="0" smtClean="0"/>
              <a:t>-Özel </a:t>
            </a:r>
            <a:r>
              <a:rPr lang="tr-TR" dirty="0"/>
              <a:t>hedef girişinin yapılması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6" name="Unvan 1"/>
          <p:cNvSpPr txBox="1">
            <a:spLocks/>
          </p:cNvSpPr>
          <p:nvPr/>
        </p:nvSpPr>
        <p:spPr>
          <a:xfrm>
            <a:off x="1170709" y="0"/>
            <a:ext cx="10515600" cy="114992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none" spc="0" normalizeH="0" baseline="0" noProof="0" smtClean="0">
                <a:ln>
                  <a:noFill/>
                </a:ln>
                <a:solidFill>
                  <a:schemeClr val="bg1"/>
                </a:solidFill>
                <a:effectLst/>
                <a:uLnTx/>
                <a:uFillTx/>
                <a:latin typeface="+mj-lt"/>
                <a:ea typeface="+mj-ea"/>
                <a:cs typeface="+mj-cs"/>
              </a:rPr>
              <a:t>e-REHBERLİK MODÜLÜ KİMLER TARAFINDAN, NE AMAÇLA KULLANILIR?</a:t>
            </a:r>
            <a:r>
              <a:rPr kumimoji="0" lang="tr-TR" sz="3600" b="0" i="0" u="none" strike="noStrike" kern="1200" cap="none" spc="0" normalizeH="0" baseline="0" noProof="0" smtClean="0">
                <a:ln>
                  <a:noFill/>
                </a:ln>
                <a:solidFill>
                  <a:schemeClr val="bg1"/>
                </a:solidFill>
                <a:effectLst/>
                <a:uLnTx/>
                <a:uFillTx/>
                <a:latin typeface="+mj-lt"/>
                <a:ea typeface="+mj-ea"/>
                <a:cs typeface="+mj-cs"/>
              </a:rPr>
              <a:t> </a:t>
            </a:r>
            <a:endParaRPr kumimoji="0" lang="tr-TR" sz="36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34493855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b="1" dirty="0"/>
              <a:t>RAM Müdürleri:</a:t>
            </a:r>
            <a:br>
              <a:rPr lang="tr-TR" b="1" dirty="0"/>
            </a:br>
            <a:r>
              <a:rPr lang="tr-TR" dirty="0" smtClean="0"/>
              <a:t>-Okul/kurum </a:t>
            </a:r>
            <a:r>
              <a:rPr lang="tr-TR" dirty="0"/>
              <a:t>yıllık rehberlik programını görüntüleme,</a:t>
            </a:r>
            <a:br>
              <a:rPr lang="tr-TR" dirty="0"/>
            </a:br>
            <a:r>
              <a:rPr lang="tr-TR" dirty="0" smtClean="0"/>
              <a:t>-RAM </a:t>
            </a:r>
            <a:r>
              <a:rPr lang="tr-TR" dirty="0"/>
              <a:t>Rehberlik Hizmetleri Bölümü tarafından verilen rehberlik </a:t>
            </a:r>
            <a:r>
              <a:rPr lang="tr-TR" dirty="0" smtClean="0"/>
              <a:t>hizmetlerinin raporunu </a:t>
            </a:r>
            <a:r>
              <a:rPr lang="tr-TR" dirty="0"/>
              <a:t>görüntüleme,</a:t>
            </a:r>
            <a:br>
              <a:rPr lang="tr-TR" dirty="0"/>
            </a:br>
            <a:r>
              <a:rPr lang="tr-TR" dirty="0" smtClean="0"/>
              <a:t>- </a:t>
            </a:r>
            <a:r>
              <a:rPr lang="tr-TR" dirty="0"/>
              <a:t>Eğitsel Değerlendirme İstek Formu görüntüleme,</a:t>
            </a:r>
            <a:br>
              <a:rPr lang="tr-TR" dirty="0"/>
            </a:br>
            <a:r>
              <a:rPr lang="tr-TR" dirty="0" smtClean="0"/>
              <a:t>-Sınıf/şube</a:t>
            </a:r>
            <a:r>
              <a:rPr lang="tr-TR" dirty="0"/>
              <a:t>, okul bazında sorumluluk bölgesinde yer alan </a:t>
            </a:r>
            <a:r>
              <a:rPr lang="tr-TR" dirty="0" smtClean="0"/>
              <a:t>okul/kurumlar tarafından </a:t>
            </a:r>
            <a:r>
              <a:rPr lang="tr-TR" dirty="0"/>
              <a:t>verilen rehberlik hizmetleri ile özel, yerel ve genel hedeflere </a:t>
            </a:r>
            <a:r>
              <a:rPr lang="tr-TR" dirty="0" smtClean="0"/>
              <a:t>yönelik yapılan </a:t>
            </a:r>
            <a:r>
              <a:rPr lang="tr-TR" dirty="0"/>
              <a:t>çalışmaların raporlarını </a:t>
            </a:r>
            <a:r>
              <a:rPr lang="tr-TR" dirty="0" smtClean="0"/>
              <a:t>görüntüleme</a:t>
            </a:r>
            <a:r>
              <a:rPr lang="tr-TR" dirty="0"/>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6" name="Unvan 1"/>
          <p:cNvSpPr txBox="1">
            <a:spLocks/>
          </p:cNvSpPr>
          <p:nvPr/>
        </p:nvSpPr>
        <p:spPr>
          <a:xfrm>
            <a:off x="1170709" y="0"/>
            <a:ext cx="10515600" cy="114992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none" spc="0" normalizeH="0" baseline="0" noProof="0" smtClean="0">
                <a:ln>
                  <a:noFill/>
                </a:ln>
                <a:solidFill>
                  <a:schemeClr val="bg1"/>
                </a:solidFill>
                <a:effectLst/>
                <a:uLnTx/>
                <a:uFillTx/>
                <a:latin typeface="+mj-lt"/>
                <a:ea typeface="+mj-ea"/>
                <a:cs typeface="+mj-cs"/>
              </a:rPr>
              <a:t>e-REHBERLİK MODÜLÜ KİMLER TARAFINDAN, NE AMAÇLA KULLANILIR?</a:t>
            </a:r>
            <a:r>
              <a:rPr kumimoji="0" lang="tr-TR" sz="3600" b="0" i="0" u="none" strike="noStrike" kern="1200" cap="none" spc="0" normalizeH="0" baseline="0" noProof="0" smtClean="0">
                <a:ln>
                  <a:noFill/>
                </a:ln>
                <a:solidFill>
                  <a:schemeClr val="bg1"/>
                </a:solidFill>
                <a:effectLst/>
                <a:uLnTx/>
                <a:uFillTx/>
                <a:latin typeface="+mj-lt"/>
                <a:ea typeface="+mj-ea"/>
                <a:cs typeface="+mj-cs"/>
              </a:rPr>
              <a:t> </a:t>
            </a:r>
            <a:endParaRPr kumimoji="0" lang="tr-TR" sz="36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35733411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092"/>
            <a:ext cx="12192000" cy="6858000"/>
          </a:xfrm>
          <a:prstGeom prst="rect">
            <a:avLst/>
          </a:prstGeom>
        </p:spPr>
      </p:pic>
      <p:sp>
        <p:nvSpPr>
          <p:cNvPr id="8" name="Başlık 1"/>
          <p:cNvSpPr>
            <a:spLocks noGrp="1"/>
          </p:cNvSpPr>
          <p:nvPr>
            <p:ph type="ctrTitle"/>
          </p:nvPr>
        </p:nvSpPr>
        <p:spPr>
          <a:xfrm>
            <a:off x="1234302" y="2148023"/>
            <a:ext cx="8900719" cy="1211622"/>
          </a:xfrm>
        </p:spPr>
        <p:txBody>
          <a:bodyPr>
            <a:noAutofit/>
          </a:bodyPr>
          <a:lstStyle/>
          <a:p>
            <a:pPr>
              <a:lnSpc>
                <a:spcPct val="100000"/>
              </a:lnSpc>
            </a:pPr>
            <a:r>
              <a:rPr lang="tr-TR" sz="3200" b="1" dirty="0" smtClean="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YENİ </a:t>
            </a:r>
            <a:br>
              <a:rPr lang="tr-TR" sz="3200" b="1" dirty="0" smtClean="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br>
            <a:r>
              <a:rPr lang="tr-TR" sz="3200" b="1" dirty="0" smtClean="0">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rPr>
              <a:t>OKUL REHBERLİK PROGRAMI </a:t>
            </a:r>
            <a:endParaRPr lang="tr-TR" sz="3200" b="1" dirty="0">
              <a:solidFill>
                <a:schemeClr val="tx1"/>
              </a:solidFill>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endParaRPr>
          </a:p>
        </p:txBody>
      </p:sp>
    </p:spTree>
    <p:extLst>
      <p:ext uri="{BB962C8B-B14F-4D97-AF65-F5344CB8AC3E}">
        <p14:creationId xmlns:p14="http://schemas.microsoft.com/office/powerpoint/2010/main" xmlns="" val="19000680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b="1" dirty="0"/>
              <a:t>RAM Rehberlik Hizmetleri Bölümü:</a:t>
            </a:r>
            <a:br>
              <a:rPr lang="tr-TR" b="1" dirty="0"/>
            </a:br>
            <a:r>
              <a:rPr lang="tr-TR" dirty="0" smtClean="0"/>
              <a:t>-Bölüm </a:t>
            </a:r>
            <a:r>
              <a:rPr lang="tr-TR" dirty="0"/>
              <a:t>tarafından verilen rehberlik hizmetlerinin veri girişlerinin yapılması </a:t>
            </a:r>
            <a:r>
              <a:rPr lang="tr-TR" dirty="0" smtClean="0"/>
              <a:t>ve raporlarının </a:t>
            </a:r>
            <a:r>
              <a:rPr lang="tr-TR" dirty="0"/>
              <a:t>görüntülenmesi,</a:t>
            </a:r>
            <a:br>
              <a:rPr lang="tr-TR" dirty="0"/>
            </a:br>
            <a:r>
              <a:rPr lang="tr-TR" dirty="0" smtClean="0"/>
              <a:t>-Sorumluluk </a:t>
            </a:r>
            <a:r>
              <a:rPr lang="tr-TR" dirty="0"/>
              <a:t>bölgesinde yer alan okul/kurumların rehberlik hizmetleri</a:t>
            </a:r>
            <a:br>
              <a:rPr lang="tr-TR" dirty="0"/>
            </a:br>
            <a:r>
              <a:rPr lang="tr-TR" dirty="0"/>
              <a:t>programını görüntüleme,</a:t>
            </a:r>
            <a:br>
              <a:rPr lang="tr-TR" dirty="0"/>
            </a:br>
            <a:r>
              <a:rPr lang="tr-TR" dirty="0" smtClean="0"/>
              <a:t>-Sınıf/şube</a:t>
            </a:r>
            <a:r>
              <a:rPr lang="tr-TR" dirty="0"/>
              <a:t>, okul bazında sorumluluk bölgesinde yer alan </a:t>
            </a:r>
            <a:r>
              <a:rPr lang="tr-TR" dirty="0" smtClean="0"/>
              <a:t>okul/kurumlar tarafından </a:t>
            </a:r>
            <a:r>
              <a:rPr lang="tr-TR" dirty="0"/>
              <a:t>verilen rehberlik hizmetleri ile özel, yerel ve genel hedeflere </a:t>
            </a:r>
            <a:r>
              <a:rPr lang="tr-TR" dirty="0" err="1" smtClean="0"/>
              <a:t>yönelikyapılan</a:t>
            </a:r>
            <a:r>
              <a:rPr lang="tr-TR" dirty="0" smtClean="0"/>
              <a:t> </a:t>
            </a:r>
            <a:r>
              <a:rPr lang="tr-TR" dirty="0"/>
              <a:t>çalışmaların raporlarını görüntüleme,</a:t>
            </a:r>
            <a:br>
              <a:rPr lang="tr-TR" dirty="0"/>
            </a:br>
            <a:r>
              <a:rPr lang="tr-TR" b="1" dirty="0"/>
              <a:t>RAM Özel Eğitim Hizmetleri Bölümü:</a:t>
            </a:r>
            <a:br>
              <a:rPr lang="tr-TR" b="1" dirty="0"/>
            </a:br>
            <a:r>
              <a:rPr lang="tr-TR" dirty="0" smtClean="0"/>
              <a:t>-Eğitsel </a:t>
            </a:r>
            <a:r>
              <a:rPr lang="tr-TR" dirty="0"/>
              <a:t>Değerlendirme İstek Formu görüntüleme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6" name="Unvan 1"/>
          <p:cNvSpPr txBox="1">
            <a:spLocks/>
          </p:cNvSpPr>
          <p:nvPr/>
        </p:nvSpPr>
        <p:spPr>
          <a:xfrm>
            <a:off x="1170709" y="0"/>
            <a:ext cx="10515600" cy="114992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600" b="1" i="0" u="none" strike="noStrike" kern="1200" cap="none" spc="0" normalizeH="0" baseline="0" noProof="0" smtClean="0">
                <a:ln>
                  <a:noFill/>
                </a:ln>
                <a:solidFill>
                  <a:schemeClr val="bg1"/>
                </a:solidFill>
                <a:effectLst/>
                <a:uLnTx/>
                <a:uFillTx/>
                <a:latin typeface="+mj-lt"/>
                <a:ea typeface="+mj-ea"/>
                <a:cs typeface="+mj-cs"/>
              </a:rPr>
              <a:t>e-REHBERLİK MODÜLÜ KİMLER TARAFINDAN, NE AMAÇLA KULLANILIR?</a:t>
            </a:r>
            <a:r>
              <a:rPr kumimoji="0" lang="tr-TR" sz="3600" b="0" i="0" u="none" strike="noStrike" kern="1200" cap="none" spc="0" normalizeH="0" baseline="0" noProof="0" smtClean="0">
                <a:ln>
                  <a:noFill/>
                </a:ln>
                <a:solidFill>
                  <a:schemeClr val="bg1"/>
                </a:solidFill>
                <a:effectLst/>
                <a:uLnTx/>
                <a:uFillTx/>
                <a:latin typeface="+mj-lt"/>
                <a:ea typeface="+mj-ea"/>
                <a:cs typeface="+mj-cs"/>
              </a:rPr>
              <a:t> </a:t>
            </a:r>
            <a:endParaRPr kumimoji="0" lang="tr-TR" sz="36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6933534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82379"/>
            <a:ext cx="12191999"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6" name="Dikdörtgen 1"/>
          <p:cNvSpPr>
            <a:spLocks noChangeArrowheads="1"/>
          </p:cNvSpPr>
          <p:nvPr/>
        </p:nvSpPr>
        <p:spPr bwMode="auto">
          <a:xfrm>
            <a:off x="900113" y="220663"/>
            <a:ext cx="110979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tr-TR" altLang="tr-TR" sz="2400" b="1" dirty="0" smtClean="0">
                <a:solidFill>
                  <a:srgbClr val="FFFFFF"/>
                </a:solidFill>
                <a:latin typeface="Times New Roman" pitchFamily="18" charset="0"/>
                <a:ea typeface="Open Sans" panose="020B0606030504020204" pitchFamily="34" charset="0"/>
                <a:cs typeface="Times New Roman" pitchFamily="18" charset="0"/>
              </a:rPr>
              <a:t>KULLANICILARIN  VERİ İZLEME  YETKİLERİ</a:t>
            </a:r>
            <a:endParaRPr lang="tr-TR" altLang="tr-TR" sz="2400" b="1" dirty="0">
              <a:solidFill>
                <a:srgbClr val="FFFFFF"/>
              </a:solidFill>
              <a:latin typeface="Times New Roman" pitchFamily="18" charset="0"/>
              <a:ea typeface="Open Sans" panose="020B0606030504020204" pitchFamily="34" charset="0"/>
              <a:cs typeface="Times New Roman" pitchFamily="18" charset="0"/>
            </a:endParaRPr>
          </a:p>
        </p:txBody>
      </p:sp>
      <p:graphicFrame>
        <p:nvGraphicFramePr>
          <p:cNvPr id="7" name="Tablo 6"/>
          <p:cNvGraphicFramePr>
            <a:graphicFrameLocks noGrp="1"/>
          </p:cNvGraphicFramePr>
          <p:nvPr>
            <p:extLst/>
          </p:nvPr>
        </p:nvGraphicFramePr>
        <p:xfrm>
          <a:off x="708453" y="1366852"/>
          <a:ext cx="10972800" cy="3959537"/>
        </p:xfrm>
        <a:graphic>
          <a:graphicData uri="http://schemas.openxmlformats.org/drawingml/2006/table">
            <a:tbl>
              <a:tblPr firstRow="1" bandRow="1">
                <a:tableStyleId>{073A0DAA-6AF3-43AB-8588-CEC1D06C72B9}</a:tableStyleId>
              </a:tblPr>
              <a:tblGrid>
                <a:gridCol w="18288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1828800">
                  <a:extLst>
                    <a:ext uri="{9D8B030D-6E8A-4147-A177-3AD203B41FA5}">
                      <a16:colId xmlns="" xmlns:a16="http://schemas.microsoft.com/office/drawing/2014/main" val="20002"/>
                    </a:ext>
                  </a:extLst>
                </a:gridCol>
                <a:gridCol w="1828800">
                  <a:extLst>
                    <a:ext uri="{9D8B030D-6E8A-4147-A177-3AD203B41FA5}">
                      <a16:colId xmlns="" xmlns:a16="http://schemas.microsoft.com/office/drawing/2014/main" val="20003"/>
                    </a:ext>
                  </a:extLst>
                </a:gridCol>
                <a:gridCol w="1828800">
                  <a:extLst>
                    <a:ext uri="{9D8B030D-6E8A-4147-A177-3AD203B41FA5}">
                      <a16:colId xmlns="" xmlns:a16="http://schemas.microsoft.com/office/drawing/2014/main" val="20004"/>
                    </a:ext>
                  </a:extLst>
                </a:gridCol>
                <a:gridCol w="1828800">
                  <a:extLst>
                    <a:ext uri="{9D8B030D-6E8A-4147-A177-3AD203B41FA5}">
                      <a16:colId xmlns="" xmlns:a16="http://schemas.microsoft.com/office/drawing/2014/main" val="20005"/>
                    </a:ext>
                  </a:extLst>
                </a:gridCol>
              </a:tblGrid>
              <a:tr h="1101474">
                <a:tc>
                  <a:txBody>
                    <a:bodyPr/>
                    <a:lstStyle/>
                    <a:p>
                      <a:pPr algn="ctr">
                        <a:spcBef>
                          <a:spcPts val="600"/>
                        </a:spcBef>
                        <a:spcAft>
                          <a:spcPts val="600"/>
                        </a:spcAft>
                      </a:pPr>
                      <a:r>
                        <a:rPr lang="tr-TR" dirty="0"/>
                        <a:t>Rehberlik</a:t>
                      </a:r>
                      <a:r>
                        <a:rPr lang="tr-TR" baseline="0" dirty="0"/>
                        <a:t> Öğretmeni</a:t>
                      </a:r>
                      <a:endParaRPr lang="tr-TR" dirty="0"/>
                    </a:p>
                  </a:txBody>
                  <a:tcPr>
                    <a:solidFill>
                      <a:srgbClr val="7D7D7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kern="1200" dirty="0">
                          <a:effectLst/>
                        </a:rPr>
                        <a:t>Eğitim Kurumu Müdürü</a:t>
                      </a:r>
                    </a:p>
                    <a:p>
                      <a:pPr algn="ctr"/>
                      <a:endParaRPr lang="tr-TR" dirty="0"/>
                    </a:p>
                  </a:txBody>
                  <a:tcPr>
                    <a:solidFill>
                      <a:srgbClr val="7D7D7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kern="1200" dirty="0">
                          <a:effectLst/>
                        </a:rPr>
                        <a:t>Rehberlik ve Araştırma Merkezleri</a:t>
                      </a:r>
                    </a:p>
                  </a:txBody>
                  <a:tcPr>
                    <a:solidFill>
                      <a:srgbClr val="7D7D7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kern="1200" dirty="0">
                          <a:effectLst/>
                        </a:rPr>
                        <a:t>İlçe Milli Eğitim Müdürlükleri</a:t>
                      </a:r>
                    </a:p>
                  </a:txBody>
                  <a:tcPr>
                    <a:solidFill>
                      <a:srgbClr val="7D7D7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kern="1200" dirty="0">
                          <a:effectLst/>
                        </a:rPr>
                        <a:t>İl Milli Eğitim Müdürlükleri</a:t>
                      </a:r>
                    </a:p>
                    <a:p>
                      <a:pPr algn="ctr"/>
                      <a:endParaRPr lang="tr-TR" dirty="0"/>
                    </a:p>
                  </a:txBody>
                  <a:tcPr>
                    <a:solidFill>
                      <a:srgbClr val="7D7D7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kern="1200" dirty="0">
                          <a:effectLst/>
                        </a:rPr>
                        <a:t>Bakanlık</a:t>
                      </a:r>
                    </a:p>
                    <a:p>
                      <a:pPr algn="ctr"/>
                      <a:endParaRPr lang="tr-TR" dirty="0"/>
                    </a:p>
                  </a:txBody>
                  <a:tcPr>
                    <a:solidFill>
                      <a:srgbClr val="7D7D7D"/>
                    </a:solidFill>
                  </a:tcPr>
                </a:tc>
                <a:extLst>
                  <a:ext uri="{0D108BD9-81ED-4DB2-BD59-A6C34878D82A}">
                    <a16:rowId xmlns="" xmlns:a16="http://schemas.microsoft.com/office/drawing/2014/main" val="10000"/>
                  </a:ext>
                </a:extLst>
              </a:tr>
              <a:tr h="2858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kern="1200" dirty="0">
                          <a:effectLst/>
                        </a:rPr>
                        <a:t>Okul/kurumda yapılan çalışmalara ilişkin sayısal veriler ve öğrenci ile yapılan bireysel çalışmaların verileri</a:t>
                      </a:r>
                    </a:p>
                    <a:p>
                      <a:pPr algn="ctr"/>
                      <a:endParaRPr lang="tr-TR" dirty="0"/>
                    </a:p>
                  </a:txBody>
                  <a:tcPr>
                    <a:solidFill>
                      <a:srgbClr val="C3EB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kern="1200" dirty="0">
                          <a:effectLst/>
                        </a:rPr>
                        <a:t>Okul/kurumda yapılan çalışmalara ilişkin sınıf/şube düzeyindeki sayısal veriler</a:t>
                      </a:r>
                    </a:p>
                    <a:p>
                      <a:pPr algn="ctr"/>
                      <a:endParaRPr lang="tr-TR" dirty="0"/>
                    </a:p>
                  </a:txBody>
                  <a:tcPr>
                    <a:solidFill>
                      <a:srgbClr val="C3EB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kern="1200" dirty="0">
                          <a:effectLst/>
                        </a:rPr>
                        <a:t>Sorumluluk bölgesindeki sınıf, okul, eğitim kademesi, okul türü ve ilçe düzeyindeki sayısal veriler </a:t>
                      </a:r>
                    </a:p>
                    <a:p>
                      <a:pPr algn="ctr"/>
                      <a:endParaRPr lang="tr-TR" dirty="0"/>
                    </a:p>
                  </a:txBody>
                  <a:tcPr>
                    <a:solidFill>
                      <a:srgbClr val="C3EB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kern="1200" dirty="0">
                          <a:effectLst/>
                        </a:rPr>
                        <a:t>Sınıf, okul, eğitim kademesi, okul türü ve RAM düzeyindeki sayısal veriler </a:t>
                      </a:r>
                    </a:p>
                    <a:p>
                      <a:pPr algn="ctr"/>
                      <a:endParaRPr lang="tr-TR" dirty="0"/>
                    </a:p>
                  </a:txBody>
                  <a:tcPr>
                    <a:solidFill>
                      <a:srgbClr val="C3EB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kern="1200" dirty="0">
                          <a:effectLst/>
                        </a:rPr>
                        <a:t>Sınıf, okul, eğitim kademesi, okul türü, ilçe ve RAM düzeyindeki sayısal veriler </a:t>
                      </a:r>
                    </a:p>
                    <a:p>
                      <a:pPr algn="ctr"/>
                      <a:endParaRPr lang="tr-TR" dirty="0"/>
                    </a:p>
                  </a:txBody>
                  <a:tcPr>
                    <a:solidFill>
                      <a:srgbClr val="C3EB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kern="1200" dirty="0">
                          <a:effectLst/>
                        </a:rPr>
                        <a:t>Sınıf, okul, eğitim kademesi, okul türü, ilçe, RAM ve il düzeyindeki sayısal veriler </a:t>
                      </a:r>
                    </a:p>
                    <a:p>
                      <a:pPr algn="ctr"/>
                      <a:endParaRPr lang="tr-TR" dirty="0"/>
                    </a:p>
                  </a:txBody>
                  <a:tcPr>
                    <a:solidFill>
                      <a:srgbClr val="C3EBF3"/>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37142803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935182" y="0"/>
            <a:ext cx="10515600" cy="1325563"/>
          </a:xfrm>
        </p:spPr>
        <p:txBody>
          <a:bodyPr>
            <a:normAutofit/>
          </a:bodyPr>
          <a:lstStyle/>
          <a:p>
            <a:r>
              <a:rPr lang="tr-TR" b="1" dirty="0">
                <a:solidFill>
                  <a:schemeClr val="bg1"/>
                </a:solidFill>
              </a:rPr>
              <a:t>e-REHBERLİK MODÜLÜNE NASIL </a:t>
            </a:r>
            <a:r>
              <a:rPr lang="tr-TR" b="1" dirty="0" smtClean="0">
                <a:solidFill>
                  <a:schemeClr val="bg1"/>
                </a:solidFill>
              </a:rPr>
              <a:t>GİRİLİR</a:t>
            </a:r>
            <a:r>
              <a:rPr lang="tr-TR" dirty="0">
                <a:solidFill>
                  <a:schemeClr val="bg1"/>
                </a:solidFill>
              </a:rPr>
              <a:t/>
            </a:r>
            <a:br>
              <a:rPr lang="tr-TR" dirty="0">
                <a:solidFill>
                  <a:schemeClr val="bg1"/>
                </a:solidFill>
              </a:rPr>
            </a:br>
            <a:endParaRPr lang="tr-TR" dirty="0">
              <a:solidFill>
                <a:schemeClr val="bg1"/>
              </a:solidFill>
            </a:endParaRPr>
          </a:p>
        </p:txBody>
      </p:sp>
      <p:pic>
        <p:nvPicPr>
          <p:cNvPr id="6" name="İçerik Yer Tutucusu 5"/>
          <p:cNvPicPr>
            <a:picLocks noGrp="1" noChangeAspect="1"/>
          </p:cNvPicPr>
          <p:nvPr>
            <p:ph idx="1"/>
          </p:nvPr>
        </p:nvPicPr>
        <p:blipFill rotWithShape="1">
          <a:blip r:embed="rId3" cstate="print"/>
          <a:srcRect l="17283" t="12196" r="15010" b="11560"/>
          <a:stretch/>
        </p:blipFill>
        <p:spPr>
          <a:xfrm>
            <a:off x="1183545" y="853715"/>
            <a:ext cx="8135351" cy="51505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4595109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004455" y="1"/>
            <a:ext cx="10952018" cy="1066800"/>
          </a:xfrm>
        </p:spPr>
        <p:txBody>
          <a:bodyPr>
            <a:normAutofit/>
          </a:bodyPr>
          <a:lstStyle/>
          <a:p>
            <a:r>
              <a:rPr lang="tr-TR" sz="3600" b="1" dirty="0">
                <a:solidFill>
                  <a:schemeClr val="bg1"/>
                </a:solidFill>
              </a:rPr>
              <a:t>REHBERLİK PROGRAMI HAZIRLAMA ESASLARI NELERDİR?</a:t>
            </a:r>
            <a:r>
              <a:rPr lang="tr-TR" sz="3600" dirty="0">
                <a:solidFill>
                  <a:schemeClr val="bg1"/>
                </a:solidFill>
              </a:rPr>
              <a:t> </a:t>
            </a:r>
          </a:p>
        </p:txBody>
      </p:sp>
      <p:sp>
        <p:nvSpPr>
          <p:cNvPr id="3" name="İçerik Yer Tutucusu 2"/>
          <p:cNvSpPr>
            <a:spLocks noGrp="1"/>
          </p:cNvSpPr>
          <p:nvPr>
            <p:ph idx="1"/>
          </p:nvPr>
        </p:nvSpPr>
        <p:spPr>
          <a:xfrm>
            <a:off x="727363" y="980498"/>
            <a:ext cx="11021291" cy="5170920"/>
          </a:xfrm>
        </p:spPr>
        <p:txBody>
          <a:bodyPr>
            <a:normAutofit fontScale="92500" lnSpcReduction="10000"/>
          </a:bodyPr>
          <a:lstStyle/>
          <a:p>
            <a:r>
              <a:rPr lang="tr-TR" dirty="0"/>
              <a:t>Programda o </a:t>
            </a:r>
            <a:r>
              <a:rPr lang="tr-TR" dirty="0" smtClean="0"/>
              <a:t>yıl için </a:t>
            </a:r>
            <a:r>
              <a:rPr lang="tr-TR" dirty="0"/>
              <a:t>belirlenen genel hedef, yerel hedef ve özel hedeflere yönelik çalışmalara </a:t>
            </a:r>
            <a:r>
              <a:rPr lang="tr-TR" dirty="0" smtClean="0"/>
              <a:t>yer vermek </a:t>
            </a:r>
            <a:r>
              <a:rPr lang="tr-TR" dirty="0"/>
              <a:t>zorunludur. Tüm hedeflerin öğrenci, öğretmen ve veli gruplarından </a:t>
            </a:r>
            <a:r>
              <a:rPr lang="tr-TR" dirty="0" smtClean="0"/>
              <a:t>her biriyle </a:t>
            </a:r>
            <a:r>
              <a:rPr lang="tr-TR" dirty="0"/>
              <a:t>çalışılması önerilir</a:t>
            </a:r>
            <a:r>
              <a:rPr lang="tr-TR" dirty="0" smtClean="0"/>
              <a:t>.</a:t>
            </a:r>
          </a:p>
          <a:p>
            <a:r>
              <a:rPr lang="tr-TR" dirty="0" smtClean="0"/>
              <a:t> </a:t>
            </a:r>
            <a:r>
              <a:rPr lang="tr-TR" dirty="0"/>
              <a:t>Genel hedef, yerel hedef ve özel hedefler Bakanlık tarafından yayınlanan </a:t>
            </a:r>
            <a:r>
              <a:rPr lang="tr-TR" dirty="0" smtClean="0"/>
              <a:t>hedef listesinden </a:t>
            </a:r>
            <a:r>
              <a:rPr lang="tr-TR" dirty="0"/>
              <a:t>belirlenir. </a:t>
            </a:r>
            <a:endParaRPr lang="tr-TR" dirty="0" smtClean="0"/>
          </a:p>
          <a:p>
            <a:r>
              <a:rPr lang="tr-TR" dirty="0" smtClean="0"/>
              <a:t>Zorunlu </a:t>
            </a:r>
            <a:r>
              <a:rPr lang="tr-TR" dirty="0"/>
              <a:t>durumlar haricinde programa uyulması esastır. Bu nedenle ay içinde </a:t>
            </a:r>
            <a:r>
              <a:rPr lang="tr-TR" dirty="0" smtClean="0"/>
              <a:t>çok fazla </a:t>
            </a:r>
            <a:r>
              <a:rPr lang="tr-TR" dirty="0"/>
              <a:t>çalışma planlamak yerine, uygulanabilir bir program </a:t>
            </a:r>
            <a:r>
              <a:rPr lang="tr-TR" dirty="0" smtClean="0"/>
              <a:t>hazırlamak gerekmektedir</a:t>
            </a:r>
            <a:r>
              <a:rPr lang="tr-TR" dirty="0"/>
              <a:t>. </a:t>
            </a:r>
            <a:endParaRPr lang="tr-TR" dirty="0" smtClean="0"/>
          </a:p>
          <a:p>
            <a:r>
              <a:rPr lang="tr-TR" dirty="0" smtClean="0"/>
              <a:t>Birden </a:t>
            </a:r>
            <a:r>
              <a:rPr lang="tr-TR" dirty="0"/>
              <a:t>fazla rehberlik öğretmeni olan eğitim kurumlarında yıllık rehberlik</a:t>
            </a:r>
            <a:br>
              <a:rPr lang="tr-TR" dirty="0"/>
            </a:br>
            <a:r>
              <a:rPr lang="tr-TR" dirty="0"/>
              <a:t>programı rehberlik öğretmenleri tarafından ortak </a:t>
            </a:r>
            <a:r>
              <a:rPr lang="tr-TR" dirty="0" smtClean="0"/>
              <a:t>hazırlanır.</a:t>
            </a:r>
            <a:endParaRPr lang="tr-TR" dirty="0"/>
          </a:p>
          <a:p>
            <a:r>
              <a:rPr lang="tr-TR" dirty="0" smtClean="0"/>
              <a:t>Birden </a:t>
            </a:r>
            <a:r>
              <a:rPr lang="tr-TR" dirty="0"/>
              <a:t>fazla rehberlik öğretmeni olan eğitim kurumlarında haftalık program </a:t>
            </a:r>
            <a:r>
              <a:rPr lang="tr-TR" dirty="0" smtClean="0"/>
              <a:t>her bir </a:t>
            </a:r>
            <a:r>
              <a:rPr lang="tr-TR" dirty="0"/>
              <a:t>rehberlik öğretmeni tarafından kendi sorumlulukları çerçevesinde ayrı </a:t>
            </a:r>
            <a:r>
              <a:rPr lang="tr-TR" dirty="0" smtClean="0"/>
              <a:t>ayrı hazırlanır</a:t>
            </a:r>
            <a:r>
              <a:rPr lang="tr-TR" dirty="0"/>
              <a:t>. </a:t>
            </a:r>
            <a:endParaRPr lang="tr-TR" dirty="0" smtClean="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25574022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3" name="İçerik Yer Tutucusu 2"/>
          <p:cNvSpPr>
            <a:spLocks noGrp="1"/>
          </p:cNvSpPr>
          <p:nvPr>
            <p:ph idx="1"/>
          </p:nvPr>
        </p:nvSpPr>
        <p:spPr>
          <a:xfrm>
            <a:off x="748145" y="1052946"/>
            <a:ext cx="10605655" cy="5124018"/>
          </a:xfrm>
        </p:spPr>
        <p:txBody>
          <a:bodyPr>
            <a:normAutofit/>
          </a:bodyPr>
          <a:lstStyle/>
          <a:p>
            <a:r>
              <a:rPr lang="tr-TR" dirty="0" smtClean="0"/>
              <a:t>Yıllık rehberlik programı hazırlarken Rehberlik Hizmetleri Sunum Sistemi “Grup Çalışmaları” bölümünden yararlanılır. Yıllık rehberlik programında bireysel çalışmalara yer verilmez. Bireysel çalışmalar, haftalık program hazırlarken randevu verme özelliği ile programa yerleştirilir.</a:t>
            </a:r>
          </a:p>
          <a:p>
            <a:r>
              <a:rPr lang="tr-TR" dirty="0" smtClean="0"/>
              <a:t>Okul </a:t>
            </a:r>
            <a:r>
              <a:rPr lang="tr-TR" dirty="0" err="1" smtClean="0"/>
              <a:t>Psikososyal</a:t>
            </a:r>
            <a:r>
              <a:rPr lang="tr-TR" dirty="0" smtClean="0"/>
              <a:t> Koruma, Önleme ve Krize Müdahale Ekibi için ayrı bir plan hazırlanmaz. Bu ekibin çalışmalarına yıllık rehberlik programında yer verilir  </a:t>
            </a:r>
            <a:r>
              <a:rPr lang="tr-TR" dirty="0" err="1" smtClean="0"/>
              <a:t>Psikososyal</a:t>
            </a:r>
            <a:r>
              <a:rPr lang="tr-TR" dirty="0" smtClean="0"/>
              <a:t> </a:t>
            </a:r>
            <a:r>
              <a:rPr lang="tr-TR" dirty="0"/>
              <a:t>Koruma, Önleme ve Krize Müdahale Ekibi tarafında </a:t>
            </a:r>
            <a:r>
              <a:rPr lang="tr-TR" dirty="0" smtClean="0"/>
              <a:t>yapılan çalışmalar </a:t>
            </a:r>
            <a:r>
              <a:rPr lang="tr-TR" dirty="0"/>
              <a:t>için veri girişi rehberlik öğretmeni olan okullarda rehberlik </a:t>
            </a:r>
            <a:r>
              <a:rPr lang="tr-TR" dirty="0" smtClean="0"/>
              <a:t>öğretmeni tarafından</a:t>
            </a:r>
            <a:r>
              <a:rPr lang="tr-TR" dirty="0"/>
              <a:t>, rehberlik öğretmeni olmayan okullarda RAM personeli </a:t>
            </a:r>
            <a:r>
              <a:rPr lang="tr-TR" dirty="0" smtClean="0"/>
              <a:t>tarafından yapılır</a:t>
            </a:r>
            <a:r>
              <a:rPr lang="tr-TR" dirty="0"/>
              <a:t>.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6" name="Unvan 1"/>
          <p:cNvSpPr>
            <a:spLocks noGrp="1"/>
          </p:cNvSpPr>
          <p:nvPr>
            <p:ph type="title"/>
          </p:nvPr>
        </p:nvSpPr>
        <p:spPr>
          <a:xfrm>
            <a:off x="1004455" y="1"/>
            <a:ext cx="10952018" cy="1066800"/>
          </a:xfrm>
        </p:spPr>
        <p:txBody>
          <a:bodyPr>
            <a:normAutofit/>
          </a:bodyPr>
          <a:lstStyle/>
          <a:p>
            <a:r>
              <a:rPr lang="tr-TR" sz="3600" b="1" dirty="0">
                <a:solidFill>
                  <a:schemeClr val="bg1"/>
                </a:solidFill>
              </a:rPr>
              <a:t>REHBERLİK PROGRAMI HAZIRLAMA ESASLARI NELERDİR?</a:t>
            </a:r>
            <a:r>
              <a:rPr lang="tr-TR" sz="3600" dirty="0">
                <a:solidFill>
                  <a:schemeClr val="bg1"/>
                </a:solidFill>
              </a:rPr>
              <a:t> </a:t>
            </a:r>
          </a:p>
        </p:txBody>
      </p:sp>
    </p:spTree>
    <p:extLst>
      <p:ext uri="{BB962C8B-B14F-4D97-AF65-F5344CB8AC3E}">
        <p14:creationId xmlns:p14="http://schemas.microsoft.com/office/powerpoint/2010/main" xmlns="" val="1028074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156854" y="0"/>
            <a:ext cx="10515600" cy="1325563"/>
          </a:xfrm>
        </p:spPr>
        <p:txBody>
          <a:bodyPr>
            <a:normAutofit/>
          </a:bodyPr>
          <a:lstStyle/>
          <a:p>
            <a:r>
              <a:rPr lang="tr-TR" sz="4000" b="1" dirty="0">
                <a:solidFill>
                  <a:schemeClr val="bg1"/>
                </a:solidFill>
              </a:rPr>
              <a:t>REHBERLİK PROGRAMI HAZIRLAMA EKRANI</a:t>
            </a:r>
            <a:r>
              <a:rPr lang="tr-TR" sz="4000" dirty="0">
                <a:solidFill>
                  <a:schemeClr val="bg1"/>
                </a:solidFill>
              </a:rPr>
              <a:t> </a:t>
            </a:r>
            <a:br>
              <a:rPr lang="tr-TR" sz="4000" dirty="0">
                <a:solidFill>
                  <a:schemeClr val="bg1"/>
                </a:solidFill>
              </a:rPr>
            </a:br>
            <a:endParaRPr lang="tr-TR" sz="4000" dirty="0">
              <a:solidFill>
                <a:schemeClr val="bg1"/>
              </a:solidFill>
            </a:endParaRPr>
          </a:p>
        </p:txBody>
      </p:sp>
      <p:sp>
        <p:nvSpPr>
          <p:cNvPr id="3" name="İçerik Yer Tutucusu 2"/>
          <p:cNvSpPr>
            <a:spLocks noGrp="1"/>
          </p:cNvSpPr>
          <p:nvPr>
            <p:ph idx="1"/>
          </p:nvPr>
        </p:nvSpPr>
        <p:spPr>
          <a:xfrm>
            <a:off x="741218" y="1229880"/>
            <a:ext cx="10993582" cy="4658302"/>
          </a:xfrm>
        </p:spPr>
        <p:txBody>
          <a:bodyPr>
            <a:normAutofit fontScale="92500" lnSpcReduction="20000"/>
          </a:bodyPr>
          <a:lstStyle/>
          <a:p>
            <a:r>
              <a:rPr lang="tr-TR" dirty="0" smtClean="0"/>
              <a:t>Okul </a:t>
            </a:r>
            <a:r>
              <a:rPr lang="tr-TR" dirty="0"/>
              <a:t>rehberlik programını e-Rehberlik Modülü üzerinden hazırlamaya </a:t>
            </a:r>
            <a:r>
              <a:rPr lang="tr-TR" dirty="0" smtClean="0"/>
              <a:t>başlamadan önce </a:t>
            </a:r>
            <a:r>
              <a:rPr lang="tr-TR" dirty="0"/>
              <a:t>Rehberlik Hizmetleri Sunum Sistemi (www.orgm.meb.gov.tr) “</a:t>
            </a:r>
            <a:r>
              <a:rPr lang="tr-TR" dirty="0" smtClean="0"/>
              <a:t>Grup Çalışmaları</a:t>
            </a:r>
            <a:r>
              <a:rPr lang="tr-TR" dirty="0"/>
              <a:t>” bölümü incelenir ve yıl içerisinde yapılması düşünülen </a:t>
            </a:r>
            <a:r>
              <a:rPr lang="tr-TR" dirty="0" smtClean="0"/>
              <a:t>çalışmalar belirlenir</a:t>
            </a:r>
            <a:r>
              <a:rPr lang="tr-TR" dirty="0"/>
              <a:t>. Yapılması düşünülen çalışmalar belirlenirken önceki eğitim öğretim </a:t>
            </a:r>
            <a:r>
              <a:rPr lang="tr-TR" dirty="0" smtClean="0"/>
              <a:t>yılı verileri</a:t>
            </a:r>
            <a:r>
              <a:rPr lang="tr-TR" dirty="0"/>
              <a:t>, RİBA sonuçları, risk haritaları vb. dikkate alınır </a:t>
            </a:r>
            <a:r>
              <a:rPr lang="tr-TR" dirty="0" smtClean="0"/>
              <a:t> </a:t>
            </a:r>
            <a:r>
              <a:rPr lang="tr-TR" u="sng" dirty="0" smtClean="0"/>
              <a:t>Rehberlik </a:t>
            </a:r>
            <a:r>
              <a:rPr lang="tr-TR" u="sng" dirty="0"/>
              <a:t>programı hazırlayabilmek için eğitim kurumu müdürü tarafından </a:t>
            </a:r>
            <a:r>
              <a:rPr lang="tr-TR" u="sng" dirty="0" smtClean="0"/>
              <a:t>okulun özel </a:t>
            </a:r>
            <a:r>
              <a:rPr lang="tr-TR" u="sng" dirty="0"/>
              <a:t>hedeflerinin sisteme girilmiş olması gerekmektedir</a:t>
            </a:r>
            <a:r>
              <a:rPr lang="tr-TR" u="sng" dirty="0" smtClean="0"/>
              <a:t>.</a:t>
            </a:r>
            <a:endParaRPr lang="tr-TR" u="sng" dirty="0"/>
          </a:p>
          <a:p>
            <a:r>
              <a:rPr lang="tr-TR" dirty="0" smtClean="0"/>
              <a:t> </a:t>
            </a:r>
            <a:r>
              <a:rPr lang="tr-TR" dirty="0"/>
              <a:t>e-Rehberlik Modülü’ </a:t>
            </a:r>
            <a:r>
              <a:rPr lang="tr-TR" dirty="0" err="1"/>
              <a:t>nde</a:t>
            </a:r>
            <a:r>
              <a:rPr lang="tr-TR" dirty="0"/>
              <a:t> yer alan listeden “Rehberlik Programı Hazırlama”</a:t>
            </a:r>
            <a:br>
              <a:rPr lang="tr-TR" dirty="0"/>
            </a:br>
            <a:r>
              <a:rPr lang="tr-TR" dirty="0"/>
              <a:t>sekmesine tıklanır</a:t>
            </a:r>
            <a:r>
              <a:rPr lang="tr-TR" dirty="0" smtClean="0"/>
              <a:t>.</a:t>
            </a:r>
            <a:endParaRPr lang="tr-TR" dirty="0"/>
          </a:p>
          <a:p>
            <a:r>
              <a:rPr lang="tr-TR" dirty="0" smtClean="0"/>
              <a:t> </a:t>
            </a:r>
            <a:r>
              <a:rPr lang="tr-TR" dirty="0"/>
              <a:t>Açılan menüden “Yıllık Program Girişi” seçilir. </a:t>
            </a:r>
            <a:endParaRPr lang="tr-TR" dirty="0" smtClean="0"/>
          </a:p>
          <a:p>
            <a:r>
              <a:rPr lang="tr-TR" dirty="0" smtClean="0"/>
              <a:t>Girişler yapıldıktan sonra kurum müdürü tarafından onaylanıp RAM a gönderilir. Veriler rama gönderildikten sonra değiştirilemez ama sonrasında güncelleme yapılabilir. Yapılan güncellemelerin RAM a gönderilmesine gerek yoktur.</a:t>
            </a:r>
            <a:r>
              <a:rPr lang="tr-TR" dirty="0"/>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14555589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266825" y="0"/>
            <a:ext cx="10515600" cy="1325563"/>
          </a:xfrm>
        </p:spPr>
        <p:txBody>
          <a:bodyPr/>
          <a:lstStyle/>
          <a:p>
            <a:r>
              <a:rPr lang="tr-TR" b="1" dirty="0">
                <a:solidFill>
                  <a:schemeClr val="bg1"/>
                </a:solidFill>
              </a:rPr>
              <a:t>Yıllık Rehberlik Programı Güncelleme</a:t>
            </a:r>
            <a:r>
              <a:rPr lang="tr-TR" dirty="0">
                <a:solidFill>
                  <a:schemeClr val="bg1"/>
                </a:solidFill>
              </a:rPr>
              <a:t> </a:t>
            </a:r>
            <a:br>
              <a:rPr lang="tr-TR" dirty="0">
                <a:solidFill>
                  <a:schemeClr val="bg1"/>
                </a:solidFill>
              </a:rPr>
            </a:br>
            <a:endParaRPr lang="tr-TR" dirty="0">
              <a:solidFill>
                <a:schemeClr val="bg1"/>
              </a:solidFill>
            </a:endParaRPr>
          </a:p>
        </p:txBody>
      </p:sp>
      <p:sp>
        <p:nvSpPr>
          <p:cNvPr id="3" name="İçerik Yer Tutucusu 2"/>
          <p:cNvSpPr>
            <a:spLocks noGrp="1"/>
          </p:cNvSpPr>
          <p:nvPr>
            <p:ph idx="1"/>
          </p:nvPr>
        </p:nvSpPr>
        <p:spPr/>
        <p:txBody>
          <a:bodyPr>
            <a:noAutofit/>
          </a:bodyPr>
          <a:lstStyle/>
          <a:p>
            <a:r>
              <a:rPr lang="tr-TR" sz="2400" dirty="0" smtClean="0"/>
              <a:t>Yıl </a:t>
            </a:r>
            <a:r>
              <a:rPr lang="tr-TR" sz="2400" dirty="0"/>
              <a:t>içerisinde oluşabilecek </a:t>
            </a:r>
            <a:r>
              <a:rPr lang="tr-TR" sz="2400" dirty="0" smtClean="0"/>
              <a:t>ihtiyaçlardan dolayı </a:t>
            </a:r>
            <a:r>
              <a:rPr lang="tr-TR" sz="2400" dirty="0"/>
              <a:t>ileri tarihli yeni çalışmalar planlanıp </a:t>
            </a:r>
            <a:r>
              <a:rPr lang="tr-TR" sz="2400" dirty="0" smtClean="0"/>
              <a:t>uygulanabilir.</a:t>
            </a:r>
          </a:p>
          <a:p>
            <a:r>
              <a:rPr lang="tr-TR" sz="2400" dirty="0" smtClean="0"/>
              <a:t>Yıllık </a:t>
            </a:r>
            <a:r>
              <a:rPr lang="tr-TR" sz="2400" dirty="0"/>
              <a:t>programda güncelleme, programda olduğu halde henüz yapılmamış (zamanı</a:t>
            </a:r>
            <a:br>
              <a:rPr lang="tr-TR" sz="2400" dirty="0"/>
            </a:br>
            <a:r>
              <a:rPr lang="tr-TR" sz="2400" dirty="0"/>
              <a:t>gelmemiş) çalışmaları değiştirmek ya da ihtiyaç oluşan yeni çalışmaları programa eklemek için kullanılır. </a:t>
            </a:r>
            <a:endParaRPr lang="tr-TR" sz="2400" dirty="0" smtClean="0"/>
          </a:p>
          <a:p>
            <a:r>
              <a:rPr lang="tr-TR" sz="2400" i="1" dirty="0" smtClean="0">
                <a:solidFill>
                  <a:srgbClr val="000000"/>
                </a:solidFill>
                <a:latin typeface="Times New Roman" panose="02020603050405020304" pitchFamily="18" charset="0"/>
              </a:rPr>
              <a:t>Güncelleme </a:t>
            </a:r>
            <a:r>
              <a:rPr lang="tr-TR" sz="2400" i="1" dirty="0">
                <a:solidFill>
                  <a:srgbClr val="000000"/>
                </a:solidFill>
                <a:latin typeface="Times New Roman" panose="02020603050405020304" pitchFamily="18" charset="0"/>
              </a:rPr>
              <a:t>işleminde öncelikle veli semineri ilgili haftadan silinir. (+) yeni </a:t>
            </a:r>
            <a:r>
              <a:rPr lang="tr-TR" sz="2400" i="1" dirty="0" smtClean="0">
                <a:solidFill>
                  <a:srgbClr val="000000"/>
                </a:solidFill>
                <a:latin typeface="Times New Roman" panose="02020603050405020304" pitchFamily="18" charset="0"/>
              </a:rPr>
              <a:t>butonuna basılır</a:t>
            </a:r>
            <a:r>
              <a:rPr lang="tr-TR" sz="2400" i="1" dirty="0">
                <a:solidFill>
                  <a:srgbClr val="000000"/>
                </a:solidFill>
                <a:latin typeface="Times New Roman" panose="02020603050405020304" pitchFamily="18" charset="0"/>
              </a:rPr>
              <a:t>. Ekim 3. haftaya hizmet içi eğitim için giriş yapıldıktan sonra ‘’Kaydet’’ </a:t>
            </a:r>
            <a:r>
              <a:rPr lang="tr-TR" sz="2400" i="1" dirty="0" smtClean="0">
                <a:solidFill>
                  <a:srgbClr val="000000"/>
                </a:solidFill>
                <a:latin typeface="Times New Roman" panose="02020603050405020304" pitchFamily="18" charset="0"/>
              </a:rPr>
              <a:t>işlemi yapılır</a:t>
            </a:r>
            <a:r>
              <a:rPr lang="tr-TR" sz="2400" i="1" dirty="0">
                <a:solidFill>
                  <a:srgbClr val="000000"/>
                </a:solidFill>
                <a:latin typeface="Times New Roman" panose="02020603050405020304" pitchFamily="18" charset="0"/>
              </a:rPr>
              <a:t>. İlgili çalışma haftalık programa eklenmek üzere haftalık program girişi </a:t>
            </a:r>
            <a:r>
              <a:rPr lang="tr-TR" sz="2400" i="1" dirty="0" smtClean="0">
                <a:solidFill>
                  <a:srgbClr val="000000"/>
                </a:solidFill>
                <a:latin typeface="Times New Roman" panose="02020603050405020304" pitchFamily="18" charset="0"/>
              </a:rPr>
              <a:t>ekranına yansır </a:t>
            </a:r>
            <a:r>
              <a:rPr lang="tr-TR" sz="2400" i="1" dirty="0">
                <a:solidFill>
                  <a:srgbClr val="000000"/>
                </a:solidFill>
                <a:latin typeface="Times New Roman" panose="02020603050405020304" pitchFamily="18" charset="0"/>
              </a:rPr>
              <a:t>(Bkz. Haftalık Program Güncelleme). Veli semineri için ileri tarihli yeni bir </a:t>
            </a:r>
            <a:r>
              <a:rPr lang="tr-TR" sz="2400" i="1" dirty="0" smtClean="0">
                <a:solidFill>
                  <a:srgbClr val="000000"/>
                </a:solidFill>
                <a:latin typeface="Times New Roman" panose="02020603050405020304" pitchFamily="18" charset="0"/>
              </a:rPr>
              <a:t>kayıt yapılır</a:t>
            </a:r>
            <a:r>
              <a:rPr lang="tr-TR" sz="2400" dirty="0"/>
              <a:t/>
            </a:r>
            <a:br>
              <a:rPr lang="tr-TR" sz="2400" dirty="0"/>
            </a:br>
            <a:r>
              <a:rPr lang="tr-TR" sz="2400" dirty="0"/>
              <a:t/>
            </a:r>
            <a:br>
              <a:rPr lang="tr-TR" sz="2400" dirty="0"/>
            </a:br>
            <a:endParaRPr lang="tr-TR" sz="2400"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11" name="Rectangle 3"/>
          <p:cNvSpPr>
            <a:spLocks noChangeArrowheads="1"/>
          </p:cNvSpPr>
          <p:nvPr/>
        </p:nvSpPr>
        <p:spPr bwMode="auto">
          <a:xfrm>
            <a:off x="1626576" y="4256130"/>
            <a:ext cx="6004683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anose="020B0604020202020204" pitchFamily="34" charset="0"/>
              </a:rPr>
              <a:t/>
            </a:r>
            <a:br>
              <a:rPr kumimoji="0" lang="tr-TR" sz="1800" b="0" i="0" u="none" strike="noStrike" cap="none" normalizeH="0" baseline="0" smtClean="0">
                <a:ln>
                  <a:noFill/>
                </a:ln>
                <a:solidFill>
                  <a:schemeClr val="tx1"/>
                </a:solidFill>
                <a:effectLst/>
                <a:latin typeface="Arial" panose="020B0604020202020204" pitchFamily="34" charset="0"/>
              </a:rPr>
            </a:br>
            <a:endParaRPr kumimoji="0" 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5608858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VİDEO1</a:t>
            </a:r>
            <a:endParaRPr lang="tr-TR" dirty="0"/>
          </a:p>
        </p:txBody>
      </p:sp>
    </p:spTree>
    <p:extLst>
      <p:ext uri="{BB962C8B-B14F-4D97-AF65-F5344CB8AC3E}">
        <p14:creationId xmlns:p14="http://schemas.microsoft.com/office/powerpoint/2010/main" xmlns="" val="8360256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266825" y="0"/>
            <a:ext cx="10515600" cy="1325563"/>
          </a:xfrm>
        </p:spPr>
        <p:txBody>
          <a:bodyPr/>
          <a:lstStyle/>
          <a:p>
            <a:endParaRPr lang="tr-TR" dirty="0">
              <a:solidFill>
                <a:schemeClr val="bg1"/>
              </a:solidFill>
            </a:endParaRPr>
          </a:p>
        </p:txBody>
      </p:sp>
      <p:sp>
        <p:nvSpPr>
          <p:cNvPr id="3" name="İçerik Yer Tutucusu 2"/>
          <p:cNvSpPr>
            <a:spLocks noGrp="1"/>
          </p:cNvSpPr>
          <p:nvPr>
            <p:ph idx="1"/>
          </p:nvPr>
        </p:nvSpPr>
        <p:spPr/>
        <p:txBody>
          <a:bodyPr>
            <a:noAutofit/>
          </a:bodyPr>
          <a:lstStyle/>
          <a:p>
            <a:pPr marL="0" indent="0" algn="ctr">
              <a:buNone/>
            </a:pPr>
            <a:r>
              <a:rPr lang="tr-TR" sz="6600" dirty="0"/>
              <a:t/>
            </a:r>
            <a:br>
              <a:rPr lang="tr-TR" sz="6600" dirty="0"/>
            </a:br>
            <a:r>
              <a:rPr lang="tr-TR" sz="6600" b="1" dirty="0"/>
              <a:t>Haftalık Program Hazırlama</a:t>
            </a:r>
            <a:r>
              <a:rPr lang="tr-TR" sz="6600" dirty="0"/>
              <a:t> </a:t>
            </a:r>
            <a:br>
              <a:rPr lang="tr-TR" sz="6600" dirty="0"/>
            </a:br>
            <a:endParaRPr lang="tr-TR" sz="6600"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11" name="Rectangle 3"/>
          <p:cNvSpPr>
            <a:spLocks noChangeArrowheads="1"/>
          </p:cNvSpPr>
          <p:nvPr/>
        </p:nvSpPr>
        <p:spPr bwMode="auto">
          <a:xfrm>
            <a:off x="1626576" y="4256130"/>
            <a:ext cx="6004683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anose="020B0604020202020204" pitchFamily="34" charset="0"/>
              </a:rPr>
              <a:t/>
            </a:r>
            <a:br>
              <a:rPr kumimoji="0" lang="tr-TR" sz="1800" b="0" i="0" u="none" strike="noStrike" cap="none" normalizeH="0" baseline="0" smtClean="0">
                <a:ln>
                  <a:noFill/>
                </a:ln>
                <a:solidFill>
                  <a:schemeClr val="tx1"/>
                </a:solidFill>
                <a:effectLst/>
                <a:latin typeface="Arial" panose="020B0604020202020204" pitchFamily="34" charset="0"/>
              </a:rPr>
            </a:br>
            <a:endParaRPr kumimoji="0" 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9911487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676400" y="0"/>
            <a:ext cx="10515600" cy="1325563"/>
          </a:xfrm>
        </p:spPr>
        <p:txBody>
          <a:bodyPr/>
          <a:lstStyle/>
          <a:p>
            <a:r>
              <a:rPr lang="tr-TR" b="1" dirty="0">
                <a:solidFill>
                  <a:schemeClr val="bg1"/>
                </a:solidFill>
              </a:rPr>
              <a:t>Haftalık Program Hazırlama</a:t>
            </a:r>
            <a:r>
              <a:rPr lang="tr-TR" dirty="0">
                <a:solidFill>
                  <a:schemeClr val="bg1"/>
                </a:solidFill>
              </a:rPr>
              <a:t> </a:t>
            </a:r>
            <a:br>
              <a:rPr lang="tr-TR" dirty="0">
                <a:solidFill>
                  <a:schemeClr val="bg1"/>
                </a:solidFill>
              </a:rPr>
            </a:br>
            <a:endParaRPr lang="tr-TR" dirty="0">
              <a:solidFill>
                <a:schemeClr val="bg1"/>
              </a:solidFill>
            </a:endParaRPr>
          </a:p>
        </p:txBody>
      </p:sp>
      <p:sp>
        <p:nvSpPr>
          <p:cNvPr id="3" name="İçerik Yer Tutucusu 2"/>
          <p:cNvSpPr>
            <a:spLocks noGrp="1"/>
          </p:cNvSpPr>
          <p:nvPr>
            <p:ph idx="1"/>
          </p:nvPr>
        </p:nvSpPr>
        <p:spPr/>
        <p:txBody>
          <a:bodyPr/>
          <a:lstStyle/>
          <a:p>
            <a:r>
              <a:rPr lang="tr-TR" dirty="0"/>
              <a:t>Rehberlik öğretmeni tarafından yıllık rehberlik programı doğrultusunda </a:t>
            </a:r>
            <a:r>
              <a:rPr lang="tr-TR" u="sng" dirty="0"/>
              <a:t>haftalık </a:t>
            </a:r>
            <a:r>
              <a:rPr lang="tr-TR" u="sng" dirty="0" smtClean="0"/>
              <a:t>olarak hazırlanan </a:t>
            </a:r>
            <a:r>
              <a:rPr lang="tr-TR" u="sng" dirty="0"/>
              <a:t>programdır</a:t>
            </a:r>
            <a:r>
              <a:rPr lang="tr-TR" dirty="0"/>
              <a:t>. </a:t>
            </a:r>
            <a:endParaRPr lang="tr-TR" dirty="0" smtClean="0"/>
          </a:p>
          <a:p>
            <a:r>
              <a:rPr lang="tr-TR" u="sng" dirty="0" smtClean="0"/>
              <a:t>Birden </a:t>
            </a:r>
            <a:r>
              <a:rPr lang="tr-TR" u="sng" dirty="0"/>
              <a:t>fazla rehberlik öğretmeni </a:t>
            </a:r>
            <a:r>
              <a:rPr lang="tr-TR" dirty="0"/>
              <a:t>bulunan okullarda her bir</a:t>
            </a:r>
            <a:br>
              <a:rPr lang="tr-TR" dirty="0"/>
            </a:br>
            <a:r>
              <a:rPr lang="tr-TR" dirty="0"/>
              <a:t>rehberlik öğretmeni, sorumluluk paylaşımına göre kendi haftalık programını </a:t>
            </a:r>
            <a:r>
              <a:rPr lang="tr-TR" dirty="0" smtClean="0"/>
              <a:t>hazırlar.</a:t>
            </a:r>
          </a:p>
          <a:p>
            <a:r>
              <a:rPr lang="tr-TR" b="1" dirty="0" smtClean="0"/>
              <a:t>Haftalık </a:t>
            </a:r>
            <a:r>
              <a:rPr lang="tr-TR" b="1" dirty="0"/>
              <a:t>program hazırlamak için yıllık rehberlik programında tüm </a:t>
            </a:r>
            <a:r>
              <a:rPr lang="tr-TR" b="1" dirty="0" smtClean="0"/>
              <a:t>hedeflere yönelik </a:t>
            </a:r>
            <a:r>
              <a:rPr lang="tr-TR" b="1" dirty="0"/>
              <a:t>en az bir çalışma kaydedilmiş olması gerekir.</a:t>
            </a:r>
            <a:r>
              <a:rPr lang="tr-TR" dirty="0"/>
              <a:t>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34230970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4" name="Dikdörtgen 3"/>
          <p:cNvSpPr/>
          <p:nvPr/>
        </p:nvSpPr>
        <p:spPr>
          <a:xfrm>
            <a:off x="244698" y="1403797"/>
            <a:ext cx="11201068" cy="5466112"/>
          </a:xfrm>
          <a:prstGeom prst="rect">
            <a:avLst/>
          </a:prstGeom>
        </p:spPr>
        <p:txBody>
          <a:bodyPr wrap="square">
            <a:spAutoFit/>
          </a:bodyPr>
          <a:lstStyle/>
          <a:p>
            <a:pPr lvl="0" algn="just"/>
            <a:endParaRPr lang="tr-TR" dirty="0" smtClean="0"/>
          </a:p>
          <a:p>
            <a:pPr lvl="0" algn="ctr">
              <a:spcBef>
                <a:spcPct val="20000"/>
              </a:spcBef>
              <a:buClr>
                <a:srgbClr val="A9A57C"/>
              </a:buClr>
            </a:pPr>
            <a:r>
              <a:rPr lang="tr-TR" sz="2800" b="1" dirty="0" smtClean="0">
                <a:solidFill>
                  <a:schemeClr val="accent1">
                    <a:lumMod val="50000"/>
                  </a:schemeClr>
                </a:solidFill>
                <a:latin typeface="Cambria"/>
                <a:cs typeface="Arial" panose="020B0604020202020204" pitchFamily="34" charset="0"/>
              </a:rPr>
              <a:t>DEĞİŞMEYEN </a:t>
            </a:r>
            <a:r>
              <a:rPr lang="tr-TR" sz="2800" b="1" dirty="0">
                <a:solidFill>
                  <a:schemeClr val="accent1">
                    <a:lumMod val="50000"/>
                  </a:schemeClr>
                </a:solidFill>
                <a:latin typeface="Cambria"/>
                <a:cs typeface="Arial" panose="020B0604020202020204" pitchFamily="34" charset="0"/>
              </a:rPr>
              <a:t>UNSURLAR</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Kapsamlı gelişimsel rehberlik anlayışı</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Kazanımlar</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Etkinlikler</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Sınıf rehberlik hizmetlerinin 25.06.2012 tarih ve 69 sayılı Talim Terbiye Kurul Kararı gereğince ders saatine bağlı olmaksızın yürütülmesi</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Rehberlik hizmetlerinden sorumlu tüm personelin görev ve sorumlulukları</a:t>
            </a:r>
          </a:p>
          <a:p>
            <a:pPr marL="342900" lvl="0" indent="-228600">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RAM’ların okullara müşavirlikte bulunma görevi</a:t>
            </a:r>
          </a:p>
          <a:p>
            <a:pPr marL="342900" lvl="0" indent="-228600">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Yıl boyunca yürütülen rehberlik çalışmalarının tamamı</a:t>
            </a:r>
          </a:p>
          <a:p>
            <a:pPr lvl="0" algn="just"/>
            <a:endParaRPr lang="tr-TR" dirty="0"/>
          </a:p>
          <a:p>
            <a:pPr lvl="0" algn="just"/>
            <a:endParaRPr lang="tr-TR" dirty="0" smtClean="0"/>
          </a:p>
          <a:p>
            <a:pPr lvl="0" algn="just"/>
            <a:endParaRPr lang="tr-TR" dirty="0"/>
          </a:p>
          <a:p>
            <a:pPr lvl="0" algn="just"/>
            <a:endParaRPr lang="tr-TR" dirty="0"/>
          </a:p>
        </p:txBody>
      </p:sp>
      <p:sp>
        <p:nvSpPr>
          <p:cNvPr id="9" name="Dikdörtgen 8"/>
          <p:cNvSpPr/>
          <p:nvPr/>
        </p:nvSpPr>
        <p:spPr>
          <a:xfrm>
            <a:off x="867662" y="57665"/>
            <a:ext cx="10079380" cy="489878"/>
          </a:xfrm>
          <a:prstGeom prst="rect">
            <a:avLst/>
          </a:prstGeom>
        </p:spPr>
        <p:txBody>
          <a:bodyPr wrap="square">
            <a:spAutoFit/>
          </a:bodyPr>
          <a:lstStyle/>
          <a:p>
            <a:pPr algn="ctr">
              <a:lnSpc>
                <a:spcPct val="115000"/>
              </a:lnSpc>
              <a:spcAft>
                <a:spcPts val="1000"/>
              </a:spcAft>
            </a:pPr>
            <a:r>
              <a:rPr lang="tr-TR" sz="2400" b="1" dirty="0">
                <a:solidFill>
                  <a:schemeClr val="bg1"/>
                </a:solidFill>
                <a:cs typeface="Arial" panose="020B0604020202020204" pitchFamily="34" charset="0"/>
              </a:rPr>
              <a:t>2017-2018 EĞİTİM ÖĞRETİM YILI İTİBARİYLE PROGRAM UYGULAMALARI</a:t>
            </a:r>
            <a:endParaRPr lang="tr-TR"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2850694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20000"/>
          </a:bodyPr>
          <a:lstStyle/>
          <a:p>
            <a:r>
              <a:rPr lang="tr-TR" dirty="0"/>
              <a:t>Haftalık program hazırlamak için MEBBİS e-Rehberlik sekmesi seçildikten sonra</a:t>
            </a:r>
            <a:br>
              <a:rPr lang="tr-TR" dirty="0"/>
            </a:br>
            <a:r>
              <a:rPr lang="tr-TR" dirty="0"/>
              <a:t>sayfanın sol tarafında açılan menüden " </a:t>
            </a:r>
            <a:r>
              <a:rPr lang="tr-TR" b="1" dirty="0"/>
              <a:t>Rehberlik Programı Hazırlama" </a:t>
            </a:r>
            <a:r>
              <a:rPr lang="tr-TR" dirty="0"/>
              <a:t>sekmesi</a:t>
            </a:r>
            <a:br>
              <a:rPr lang="tr-TR" dirty="0"/>
            </a:br>
            <a:r>
              <a:rPr lang="tr-TR" dirty="0"/>
              <a:t>seçilir.</a:t>
            </a:r>
            <a:br>
              <a:rPr lang="tr-TR" dirty="0"/>
            </a:br>
            <a:r>
              <a:rPr lang="tr-TR" dirty="0"/>
              <a:t>Haftalık program iki aşamada hazırlanmaktadır: </a:t>
            </a:r>
            <a:endParaRPr lang="tr-TR" dirty="0" smtClean="0"/>
          </a:p>
          <a:p>
            <a:pPr>
              <a:buNone/>
            </a:pPr>
            <a:r>
              <a:rPr lang="tr-TR" dirty="0"/>
              <a:t/>
            </a:r>
            <a:br>
              <a:rPr lang="tr-TR" dirty="0"/>
            </a:br>
            <a:r>
              <a:rPr lang="tr-TR" b="1" i="1" u="sng" dirty="0"/>
              <a:t>1.Aşama:</a:t>
            </a:r>
            <a:r>
              <a:rPr lang="tr-TR" i="1" dirty="0"/>
              <a:t> </a:t>
            </a:r>
            <a:r>
              <a:rPr lang="tr-TR" dirty="0"/>
              <a:t>Rehberlik öğretmeninin ilgili haftada, randevular ve yıllık </a:t>
            </a:r>
            <a:r>
              <a:rPr lang="tr-TR" dirty="0" smtClean="0"/>
              <a:t>rehberlik programında </a:t>
            </a:r>
            <a:r>
              <a:rPr lang="tr-TR" dirty="0"/>
              <a:t>yer alan çalışmalar dışındaki çalışmalarını (dosyalama işlemleri, resmi </a:t>
            </a:r>
            <a:r>
              <a:rPr lang="tr-TR" dirty="0" smtClean="0"/>
              <a:t>yazı yazma</a:t>
            </a:r>
            <a:r>
              <a:rPr lang="tr-TR" dirty="0"/>
              <a:t>, görüşme özeti yazma, haftalık program hazırlama, veri girişlerini yapma vb</a:t>
            </a:r>
            <a:r>
              <a:rPr lang="tr-TR" dirty="0" smtClean="0"/>
              <a:t>.) yürütebilmesi </a:t>
            </a:r>
            <a:r>
              <a:rPr lang="tr-TR" dirty="0"/>
              <a:t>amacıyla kendisine özel çalışma süresi oluşturduğu ‘</a:t>
            </a:r>
            <a:r>
              <a:rPr lang="tr-TR" u="sng" dirty="0"/>
              <a:t>’</a:t>
            </a:r>
            <a:r>
              <a:rPr lang="tr-TR" b="1" u="sng" dirty="0"/>
              <a:t>Kapalı </a:t>
            </a:r>
            <a:r>
              <a:rPr lang="tr-TR" b="1" u="sng" dirty="0" smtClean="0"/>
              <a:t>Saat İşlemleri</a:t>
            </a:r>
            <a:r>
              <a:rPr lang="tr-TR" b="1" dirty="0"/>
              <a:t>’’ </a:t>
            </a:r>
            <a:r>
              <a:rPr lang="tr-TR" dirty="0" err="1"/>
              <a:t>nin</a:t>
            </a:r>
            <a:r>
              <a:rPr lang="tr-TR" dirty="0"/>
              <a:t> yapıldığı aşama,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6" name="Unvan 1"/>
          <p:cNvSpPr txBox="1">
            <a:spLocks/>
          </p:cNvSpPr>
          <p:nvPr/>
        </p:nvSpPr>
        <p:spPr>
          <a:xfrm>
            <a:off x="1676400" y="0"/>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smtClean="0">
                <a:ln>
                  <a:noFill/>
                </a:ln>
                <a:solidFill>
                  <a:schemeClr val="bg1"/>
                </a:solidFill>
                <a:effectLst/>
                <a:uLnTx/>
                <a:uFillTx/>
                <a:latin typeface="+mj-lt"/>
                <a:ea typeface="+mj-ea"/>
                <a:cs typeface="+mj-cs"/>
              </a:rPr>
              <a:t>Haftalık Program Hazırlama</a:t>
            </a:r>
            <a:r>
              <a:rPr kumimoji="0" lang="tr-TR" sz="4400" b="0" i="0" u="none" strike="noStrike" kern="1200" cap="none" spc="0" normalizeH="0" baseline="0" noProof="0" smtClean="0">
                <a:ln>
                  <a:noFill/>
                </a:ln>
                <a:solidFill>
                  <a:schemeClr val="bg1"/>
                </a:solidFill>
                <a:effectLst/>
                <a:uLnTx/>
                <a:uFillTx/>
                <a:latin typeface="+mj-lt"/>
                <a:ea typeface="+mj-ea"/>
                <a:cs typeface="+mj-cs"/>
              </a:rPr>
              <a:t> </a:t>
            </a:r>
            <a:br>
              <a:rPr kumimoji="0" lang="tr-TR" sz="4400" b="0" i="0" u="none" strike="noStrike" kern="1200" cap="none" spc="0" normalizeH="0" baseline="0" noProof="0" smtClean="0">
                <a:ln>
                  <a:noFill/>
                </a:ln>
                <a:solidFill>
                  <a:schemeClr val="bg1"/>
                </a:solidFill>
                <a:effectLst/>
                <a:uLnTx/>
                <a:uFillTx/>
                <a:latin typeface="+mj-lt"/>
                <a:ea typeface="+mj-ea"/>
                <a:cs typeface="+mj-cs"/>
              </a:rPr>
            </a:br>
            <a:endParaRPr kumimoji="0" lang="tr-TR"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34442502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b="1" i="1" u="sng" dirty="0"/>
              <a:t>2.Aşama: </a:t>
            </a:r>
            <a:r>
              <a:rPr lang="tr-TR" dirty="0"/>
              <a:t>Rehberlik öğretmeninin yıllık programda yer alan ve hafta boyunca </a:t>
            </a:r>
            <a:r>
              <a:rPr lang="tr-TR" dirty="0" smtClean="0"/>
              <a:t>yapacağı çalışmaları </a:t>
            </a:r>
            <a:r>
              <a:rPr lang="tr-TR" dirty="0"/>
              <a:t>ile öğrenci ve veli randevularını girdiği ‘’</a:t>
            </a:r>
            <a:r>
              <a:rPr lang="tr-TR" b="1" dirty="0"/>
              <a:t>Haftalık Program’’</a:t>
            </a:r>
            <a:r>
              <a:rPr lang="tr-TR" dirty="0" err="1"/>
              <a:t>ın</a:t>
            </a:r>
            <a:r>
              <a:rPr lang="tr-TR" dirty="0"/>
              <a:t> </a:t>
            </a:r>
            <a:r>
              <a:rPr lang="tr-TR" dirty="0" smtClean="0"/>
              <a:t>hazırlandığı aşamadır.</a:t>
            </a:r>
          </a:p>
          <a:p>
            <a:endParaRPr lang="tr-TR" dirty="0" smtClean="0"/>
          </a:p>
          <a:p>
            <a:r>
              <a:rPr lang="tr-TR" dirty="0" smtClean="0"/>
              <a:t>Haftalık </a:t>
            </a:r>
            <a:r>
              <a:rPr lang="tr-TR" dirty="0"/>
              <a:t>program kurum müdürü tarafından görüntülenebilmektedir.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6" name="Unvan 1"/>
          <p:cNvSpPr txBox="1">
            <a:spLocks/>
          </p:cNvSpPr>
          <p:nvPr/>
        </p:nvSpPr>
        <p:spPr>
          <a:xfrm>
            <a:off x="1676400" y="0"/>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smtClean="0">
                <a:ln>
                  <a:noFill/>
                </a:ln>
                <a:solidFill>
                  <a:schemeClr val="bg1"/>
                </a:solidFill>
                <a:effectLst/>
                <a:uLnTx/>
                <a:uFillTx/>
                <a:latin typeface="+mj-lt"/>
                <a:ea typeface="+mj-ea"/>
                <a:cs typeface="+mj-cs"/>
              </a:rPr>
              <a:t>Haftalık Program Hazırlama</a:t>
            </a:r>
            <a:r>
              <a:rPr kumimoji="0" lang="tr-TR" sz="4400" b="0" i="0" u="none" strike="noStrike" kern="1200" cap="none" spc="0" normalizeH="0" baseline="0" noProof="0" smtClean="0">
                <a:ln>
                  <a:noFill/>
                </a:ln>
                <a:solidFill>
                  <a:schemeClr val="bg1"/>
                </a:solidFill>
                <a:effectLst/>
                <a:uLnTx/>
                <a:uFillTx/>
                <a:latin typeface="+mj-lt"/>
                <a:ea typeface="+mj-ea"/>
                <a:cs typeface="+mj-cs"/>
              </a:rPr>
              <a:t> </a:t>
            </a:r>
            <a:br>
              <a:rPr kumimoji="0" lang="tr-TR" sz="4400" b="0" i="0" u="none" strike="noStrike" kern="1200" cap="none" spc="0" normalizeH="0" baseline="0" noProof="0" smtClean="0">
                <a:ln>
                  <a:noFill/>
                </a:ln>
                <a:solidFill>
                  <a:schemeClr val="bg1"/>
                </a:solidFill>
                <a:effectLst/>
                <a:uLnTx/>
                <a:uFillTx/>
                <a:latin typeface="+mj-lt"/>
                <a:ea typeface="+mj-ea"/>
                <a:cs typeface="+mj-cs"/>
              </a:rPr>
            </a:br>
            <a:endParaRPr kumimoji="0" lang="tr-TR"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3950036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371600"/>
            <a:ext cx="10515600" cy="4805363"/>
          </a:xfrm>
        </p:spPr>
        <p:txBody>
          <a:bodyPr>
            <a:normAutofit/>
          </a:bodyPr>
          <a:lstStyle/>
          <a:p>
            <a:pPr>
              <a:buNone/>
            </a:pPr>
            <a:r>
              <a:rPr lang="tr-TR" b="1" dirty="0" smtClean="0"/>
              <a:t>					Kapalı </a:t>
            </a:r>
            <a:r>
              <a:rPr lang="tr-TR" b="1" dirty="0"/>
              <a:t>Saat </a:t>
            </a:r>
            <a:r>
              <a:rPr lang="tr-TR" b="1" dirty="0" smtClean="0"/>
              <a:t>Ekleme</a:t>
            </a:r>
            <a:endParaRPr lang="tr-TR" b="1" dirty="0"/>
          </a:p>
          <a:p>
            <a:r>
              <a:rPr lang="tr-TR" dirty="0" smtClean="0"/>
              <a:t>Kapalı </a:t>
            </a:r>
            <a:r>
              <a:rPr lang="tr-TR" dirty="0"/>
              <a:t>saat girişi ekranında hücre ya da hücreler seçildikten sonra açılan </a:t>
            </a:r>
            <a:r>
              <a:rPr lang="tr-TR" dirty="0" smtClean="0"/>
              <a:t>ve kapalı </a:t>
            </a:r>
            <a:r>
              <a:rPr lang="tr-TR" dirty="0"/>
              <a:t>saat girişi oluşturmaya olanak sağlayan penceredir. Pencerenin sağ </a:t>
            </a:r>
            <a:r>
              <a:rPr lang="tr-TR" dirty="0" smtClean="0"/>
              <a:t>alt köşesindeki </a:t>
            </a:r>
            <a:r>
              <a:rPr lang="tr-TR" b="1" dirty="0"/>
              <a:t>"Ekle" </a:t>
            </a:r>
            <a:r>
              <a:rPr lang="tr-TR" dirty="0"/>
              <a:t>butonuna tıklanarak kapalı saat girişi gerçekleştirilir</a:t>
            </a:r>
            <a:r>
              <a:rPr lang="tr-TR" dirty="0" smtClean="0"/>
              <a:t>.</a:t>
            </a:r>
            <a:endParaRPr lang="tr-TR" dirty="0"/>
          </a:p>
          <a:p>
            <a:r>
              <a:rPr lang="tr-TR" dirty="0" smtClean="0"/>
              <a:t> </a:t>
            </a:r>
            <a:r>
              <a:rPr lang="tr-TR" dirty="0"/>
              <a:t>Seçilen hücreler farklı bir gün ya da saate taşınabilir veya silinebilir</a:t>
            </a:r>
            <a:r>
              <a:rPr lang="tr-TR" dirty="0" smtClean="0"/>
              <a:t>.</a:t>
            </a:r>
            <a:endParaRPr lang="tr-TR" dirty="0"/>
          </a:p>
          <a:p>
            <a:r>
              <a:rPr lang="tr-TR" dirty="0" smtClean="0"/>
              <a:t> </a:t>
            </a:r>
            <a:r>
              <a:rPr lang="tr-TR" dirty="0"/>
              <a:t>Kapalı saatler program üzerinde kırmızı renkle </a:t>
            </a:r>
            <a:r>
              <a:rPr lang="tr-TR" dirty="0" smtClean="0"/>
              <a:t>gösterilir.</a:t>
            </a:r>
            <a:endParaRPr lang="tr-TR" dirty="0"/>
          </a:p>
          <a:p>
            <a:r>
              <a:rPr lang="tr-TR" dirty="0" smtClean="0"/>
              <a:t>Bir </a:t>
            </a:r>
            <a:r>
              <a:rPr lang="tr-TR" dirty="0"/>
              <a:t>hafta içinde kapalı saat çalışmaları için en fazla 6 iş saati ayrılabilir.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39849990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3" name="İçerik Yer Tutucusu 2"/>
          <p:cNvSpPr>
            <a:spLocks noGrp="1"/>
          </p:cNvSpPr>
          <p:nvPr>
            <p:ph idx="1"/>
          </p:nvPr>
        </p:nvSpPr>
        <p:spPr>
          <a:xfrm>
            <a:off x="838199" y="928255"/>
            <a:ext cx="10730345" cy="5444836"/>
          </a:xfrm>
        </p:spPr>
        <p:txBody>
          <a:bodyPr>
            <a:normAutofit/>
          </a:bodyPr>
          <a:lstStyle/>
          <a:p>
            <a:endParaRPr lang="tr-TR" dirty="0" smtClean="0"/>
          </a:p>
          <a:p>
            <a:r>
              <a:rPr lang="tr-TR" dirty="0" smtClean="0"/>
              <a:t>Daha </a:t>
            </a:r>
            <a:r>
              <a:rPr lang="tr-TR" dirty="0"/>
              <a:t>önceden tanımlanan kapalı saat girişlerinin haftalık programa </a:t>
            </a:r>
            <a:r>
              <a:rPr lang="tr-TR" dirty="0" smtClean="0"/>
              <a:t>yerleştirilmesini sağlayan </a:t>
            </a:r>
            <a:r>
              <a:rPr lang="tr-TR" dirty="0"/>
              <a:t>butondur. “Kapalı Saat Girişlerini Aktar” butonu haftalık program </a:t>
            </a:r>
            <a:r>
              <a:rPr lang="tr-TR" dirty="0" smtClean="0"/>
              <a:t>girişi ekranında </a:t>
            </a:r>
            <a:r>
              <a:rPr lang="tr-TR" dirty="0"/>
              <a:t>takvimin sol üstünde yer alır. Haftalık program hazırlama işlemine </a:t>
            </a:r>
            <a:r>
              <a:rPr lang="tr-TR" dirty="0" smtClean="0"/>
              <a:t>başlamadan önce </a:t>
            </a:r>
            <a:r>
              <a:rPr lang="tr-TR" b="1" dirty="0"/>
              <a:t>"Kapalı Saat Girişlerini Aktar" </a:t>
            </a:r>
            <a:r>
              <a:rPr lang="tr-TR" dirty="0"/>
              <a:t>butonuna tıklanır</a:t>
            </a:r>
            <a:r>
              <a:rPr lang="tr-TR" dirty="0" smtClean="0"/>
              <a:t>.</a:t>
            </a:r>
          </a:p>
          <a:p>
            <a:r>
              <a:rPr lang="tr-TR" dirty="0" smtClean="0"/>
              <a:t> </a:t>
            </a:r>
            <a:r>
              <a:rPr lang="tr-TR" dirty="0"/>
              <a:t>Daha önce oluşturulan </a:t>
            </a:r>
            <a:r>
              <a:rPr lang="tr-TR" dirty="0" smtClean="0"/>
              <a:t>özel çalışma </a:t>
            </a:r>
            <a:r>
              <a:rPr lang="tr-TR" dirty="0"/>
              <a:t>süreleri programa yansıtılır ve haftalık program hazırlama işlemine başlanır </a:t>
            </a:r>
            <a:r>
              <a:rPr lang="tr-TR" dirty="0" smtClean="0"/>
              <a:t> Yıllık </a:t>
            </a:r>
            <a:r>
              <a:rPr lang="tr-TR" dirty="0"/>
              <a:t>rehberlik programında ilgili hafta için belirlenen faaliyetlerin yer aldığı tablodur. </a:t>
            </a:r>
            <a:r>
              <a:rPr lang="tr-TR" dirty="0" smtClean="0"/>
              <a:t>Bu tabloda </a:t>
            </a:r>
            <a:r>
              <a:rPr lang="tr-TR" dirty="0"/>
              <a:t>yer alan faaliyetler yıllık rehberlik programından sistem tarafından ilgili </a:t>
            </a:r>
            <a:r>
              <a:rPr lang="tr-TR" dirty="0" smtClean="0"/>
              <a:t>haftaya otomatik </a:t>
            </a:r>
            <a:r>
              <a:rPr lang="tr-TR" dirty="0"/>
              <a:t>olarak getirilir.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6" name="Unvan 1"/>
          <p:cNvSpPr>
            <a:spLocks noGrp="1"/>
          </p:cNvSpPr>
          <p:nvPr>
            <p:ph type="title"/>
          </p:nvPr>
        </p:nvSpPr>
        <p:spPr>
          <a:xfrm>
            <a:off x="1676400" y="0"/>
            <a:ext cx="10515600" cy="1325563"/>
          </a:xfrm>
        </p:spPr>
        <p:txBody>
          <a:bodyPr/>
          <a:lstStyle/>
          <a:p>
            <a:r>
              <a:rPr lang="tr-TR" b="1" dirty="0">
                <a:solidFill>
                  <a:schemeClr val="bg1"/>
                </a:solidFill>
              </a:rPr>
              <a:t>Haftalık Program Hazırlama</a:t>
            </a:r>
            <a:r>
              <a:rPr lang="tr-TR" dirty="0">
                <a:solidFill>
                  <a:schemeClr val="bg1"/>
                </a:solidFill>
              </a:rPr>
              <a:t> </a:t>
            </a:r>
            <a:br>
              <a:rPr lang="tr-TR" dirty="0">
                <a:solidFill>
                  <a:schemeClr val="bg1"/>
                </a:solidFill>
              </a:rPr>
            </a:br>
            <a:endParaRPr lang="tr-TR" dirty="0">
              <a:solidFill>
                <a:schemeClr val="bg1"/>
              </a:solidFill>
            </a:endParaRPr>
          </a:p>
        </p:txBody>
      </p:sp>
    </p:spTree>
    <p:extLst>
      <p:ext uri="{BB962C8B-B14F-4D97-AF65-F5344CB8AC3E}">
        <p14:creationId xmlns:p14="http://schemas.microsoft.com/office/powerpoint/2010/main" xmlns="" val="34825857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3" name="İçerik Yer Tutucusu 2"/>
          <p:cNvSpPr>
            <a:spLocks noGrp="1"/>
          </p:cNvSpPr>
          <p:nvPr>
            <p:ph idx="1"/>
          </p:nvPr>
        </p:nvSpPr>
        <p:spPr>
          <a:xfrm>
            <a:off x="609600" y="1066799"/>
            <a:ext cx="10744200" cy="5110163"/>
          </a:xfrm>
        </p:spPr>
        <p:txBody>
          <a:bodyPr>
            <a:normAutofit/>
          </a:bodyPr>
          <a:lstStyle/>
          <a:p>
            <a:r>
              <a:rPr lang="tr-TR" dirty="0"/>
              <a:t>Bir sonraki işlem, yıllık rehberlik programında yer alan faaliyetlerin haftalık </a:t>
            </a:r>
            <a:r>
              <a:rPr lang="tr-TR" dirty="0" smtClean="0"/>
              <a:t>programa yerleştirilmesi </a:t>
            </a:r>
            <a:r>
              <a:rPr lang="tr-TR" dirty="0"/>
              <a:t>işlemidir</a:t>
            </a:r>
            <a:r>
              <a:rPr lang="tr-TR" dirty="0" smtClean="0"/>
              <a:t>.</a:t>
            </a:r>
          </a:p>
          <a:p>
            <a:r>
              <a:rPr lang="tr-TR" dirty="0" smtClean="0"/>
              <a:t> </a:t>
            </a:r>
            <a:r>
              <a:rPr lang="tr-TR" dirty="0"/>
              <a:t>Bu işlem şu şekilde gerçekleştirilir</a:t>
            </a:r>
            <a:r>
              <a:rPr lang="tr-TR" dirty="0" smtClean="0"/>
              <a:t>: "</a:t>
            </a:r>
            <a:r>
              <a:rPr lang="tr-TR" dirty="0"/>
              <a:t>Yıllık Planda Girilen Çalışmalar" tablosundan takvime yerleştirilecek çalışma </a:t>
            </a:r>
            <a:r>
              <a:rPr lang="tr-TR" dirty="0" smtClean="0"/>
              <a:t>belirlenir.</a:t>
            </a:r>
          </a:p>
          <a:p>
            <a:r>
              <a:rPr lang="tr-TR" dirty="0" smtClean="0"/>
              <a:t>Bu </a:t>
            </a:r>
            <a:r>
              <a:rPr lang="tr-TR" dirty="0"/>
              <a:t>tablonun ilk sütununda yer alan </a:t>
            </a:r>
            <a:r>
              <a:rPr lang="tr-TR" b="1" dirty="0"/>
              <a:t>"Aç” </a:t>
            </a:r>
            <a:r>
              <a:rPr lang="tr-TR" dirty="0"/>
              <a:t>sütunundaki </a:t>
            </a:r>
            <a:r>
              <a:rPr lang="tr-TR" b="1" dirty="0"/>
              <a:t>kırmızı klasör </a:t>
            </a:r>
            <a:r>
              <a:rPr lang="tr-TR" dirty="0"/>
              <a:t>simgesi tıklanır. </a:t>
            </a:r>
            <a:br>
              <a:rPr lang="tr-TR" dirty="0"/>
            </a:br>
            <a:r>
              <a:rPr lang="tr-TR" dirty="0"/>
              <a:t>Tıklama işleminden sonra o çalışma otomatik olarak belleğe alınır. Fare imleci </a:t>
            </a:r>
            <a:r>
              <a:rPr lang="tr-TR" dirty="0" smtClean="0"/>
              <a:t>yardımıyla haftalık </a:t>
            </a:r>
            <a:r>
              <a:rPr lang="tr-TR" dirty="0"/>
              <a:t>programda çalışmanın yerleştirilmek istendiği gün ve saat aralığı farenin </a:t>
            </a:r>
            <a:r>
              <a:rPr lang="tr-TR" dirty="0" smtClean="0"/>
              <a:t>sol tuşuna </a:t>
            </a:r>
            <a:r>
              <a:rPr lang="tr-TR" dirty="0"/>
              <a:t>basılı tutularak seçilir ve "</a:t>
            </a:r>
            <a:r>
              <a:rPr lang="tr-TR" b="1" dirty="0"/>
              <a:t>Çalışma Ekleme</a:t>
            </a:r>
            <a:r>
              <a:rPr lang="tr-TR" dirty="0"/>
              <a:t>" penceresi açılır Yapılacak çalışmanın adı ve hangi sınıf ile yapılacağına ilişkin açıklamaların yer </a:t>
            </a:r>
            <a:r>
              <a:rPr lang="tr-TR" dirty="0" smtClean="0"/>
              <a:t>aldığı penceredir</a:t>
            </a:r>
            <a:r>
              <a:rPr lang="tr-TR" dirty="0"/>
              <a:t>. Sağ alt köşede yer alan "Ekle" butonuna tıklanarak çalışma, takvime eklenir. </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7290482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281545" y="226580"/>
            <a:ext cx="10910455" cy="770948"/>
          </a:xfrm>
        </p:spPr>
        <p:txBody>
          <a:bodyPr>
            <a:normAutofit/>
          </a:bodyPr>
          <a:lstStyle/>
          <a:p>
            <a:r>
              <a:rPr lang="tr-TR" sz="4000" b="1" dirty="0">
                <a:solidFill>
                  <a:schemeClr val="bg1"/>
                </a:solidFill>
              </a:rPr>
              <a:t>Öğretmene, Öğrenciye veya Veliye Randevu </a:t>
            </a:r>
            <a:r>
              <a:rPr lang="tr-TR" sz="4000" b="1" dirty="0" smtClean="0">
                <a:solidFill>
                  <a:schemeClr val="bg1"/>
                </a:solidFill>
              </a:rPr>
              <a:t>Ver</a:t>
            </a:r>
            <a:endParaRPr lang="tr-TR" sz="4000" dirty="0">
              <a:solidFill>
                <a:schemeClr val="bg1"/>
              </a:solidFill>
            </a:endParaRPr>
          </a:p>
        </p:txBody>
      </p:sp>
      <p:sp>
        <p:nvSpPr>
          <p:cNvPr id="3" name="İçerik Yer Tutucusu 2"/>
          <p:cNvSpPr>
            <a:spLocks noGrp="1"/>
          </p:cNvSpPr>
          <p:nvPr>
            <p:ph idx="1"/>
          </p:nvPr>
        </p:nvSpPr>
        <p:spPr>
          <a:xfrm>
            <a:off x="512618" y="1274618"/>
            <a:ext cx="10841182" cy="4902345"/>
          </a:xfrm>
        </p:spPr>
        <p:txBody>
          <a:bodyPr>
            <a:normAutofit fontScale="85000" lnSpcReduction="10000"/>
          </a:bodyPr>
          <a:lstStyle/>
          <a:p>
            <a:r>
              <a:rPr lang="tr-TR" b="1" dirty="0"/>
              <a:t/>
            </a:r>
            <a:br>
              <a:rPr lang="tr-TR" b="1" dirty="0"/>
            </a:br>
            <a:r>
              <a:rPr lang="tr-TR" dirty="0"/>
              <a:t>Rehberlik öğretmeni; öğrenci, öğretmen veya öğrenci velisi için görüşme zamanı</a:t>
            </a:r>
            <a:br>
              <a:rPr lang="tr-TR" dirty="0"/>
            </a:br>
            <a:r>
              <a:rPr lang="tr-TR" dirty="0"/>
              <a:t>belirlemesini sağlar. Verilen randevunun haftalık takvime eklenmesi için öncelikle</a:t>
            </a:r>
            <a:br>
              <a:rPr lang="tr-TR" dirty="0"/>
            </a:br>
            <a:r>
              <a:rPr lang="tr-TR" dirty="0"/>
              <a:t>randevu verme işlemi gerçekleştirilir. Bu işlem için takvimin sol alt tarafında yer alan </a:t>
            </a:r>
            <a:r>
              <a:rPr lang="tr-TR" b="1" dirty="0"/>
              <a:t>"Öğrenciye, Öğretmene veya Veliye Randevu Ver" </a:t>
            </a:r>
            <a:r>
              <a:rPr lang="tr-TR" dirty="0"/>
              <a:t>butonuna tıklanır. Ardından</a:t>
            </a:r>
            <a:br>
              <a:rPr lang="tr-TR" dirty="0"/>
            </a:br>
            <a:r>
              <a:rPr lang="tr-TR" dirty="0"/>
              <a:t>randevu tipi, sınıf ve şube seçimi bilgileri boş olarak açılır</a:t>
            </a:r>
            <a:r>
              <a:rPr lang="tr-TR" dirty="0" smtClean="0"/>
              <a:t>.</a:t>
            </a:r>
            <a:r>
              <a:rPr lang="tr-TR" b="1" dirty="0"/>
              <a:t> Randevu Kime Verildi" </a:t>
            </a:r>
            <a:r>
              <a:rPr lang="tr-TR" dirty="0"/>
              <a:t>kısmında </a:t>
            </a:r>
            <a:r>
              <a:rPr lang="tr-TR" b="1" dirty="0"/>
              <a:t>"Öğrenci ile Görüşme",’’ Öğretmen ile Görüşme’’</a:t>
            </a:r>
            <a:br>
              <a:rPr lang="tr-TR" b="1" dirty="0"/>
            </a:br>
            <a:r>
              <a:rPr lang="tr-TR" dirty="0"/>
              <a:t>veya </a:t>
            </a:r>
            <a:r>
              <a:rPr lang="tr-TR" b="1" dirty="0"/>
              <a:t>"Öğrenci Velisi ile Görüşme" </a:t>
            </a:r>
            <a:r>
              <a:rPr lang="tr-TR" dirty="0"/>
              <a:t>seçeneklerinden birisi seçilir. Daha sonra </a:t>
            </a:r>
            <a:r>
              <a:rPr lang="tr-TR" dirty="0" smtClean="0"/>
              <a:t>öğrencinin s</a:t>
            </a:r>
            <a:r>
              <a:rPr lang="tr-TR" b="1" dirty="0" smtClean="0"/>
              <a:t>ınıf/şube </a:t>
            </a:r>
            <a:r>
              <a:rPr lang="tr-TR" dirty="0"/>
              <a:t>seçimi yapılır ve açılan listeden ‘’</a:t>
            </a:r>
            <a:r>
              <a:rPr lang="tr-TR" b="1" dirty="0"/>
              <a:t>Öğrenci Adı’’ </a:t>
            </a:r>
            <a:r>
              <a:rPr lang="tr-TR" dirty="0"/>
              <a:t>seçilir. Seçimler </a:t>
            </a:r>
            <a:r>
              <a:rPr lang="tr-TR" dirty="0" smtClean="0"/>
              <a:t>yapıldıktan sonra </a:t>
            </a:r>
            <a:r>
              <a:rPr lang="tr-TR" b="1" dirty="0"/>
              <a:t>"Ekle" </a:t>
            </a:r>
            <a:r>
              <a:rPr lang="tr-TR" dirty="0"/>
              <a:t>butonuna tıklanarak öğrenci adı ve sınıfına ait bilgiler belleğe alınır. </a:t>
            </a:r>
            <a:r>
              <a:rPr lang="tr-TR" dirty="0" smtClean="0"/>
              <a:t> </a:t>
            </a:r>
          </a:p>
          <a:p>
            <a:r>
              <a:rPr lang="tr-TR" dirty="0" smtClean="0"/>
              <a:t>Haftalık </a:t>
            </a:r>
            <a:r>
              <a:rPr lang="tr-TR" dirty="0"/>
              <a:t>programda yer almayan anlık gelişen </a:t>
            </a:r>
            <a:r>
              <a:rPr lang="tr-TR" dirty="0" smtClean="0"/>
              <a:t>bireysel görüşme/psikolojik danışma durumlarının </a:t>
            </a:r>
            <a:r>
              <a:rPr lang="tr-TR" dirty="0"/>
              <a:t>haftalık programa işlenmesi gerekmemektedir. Ancak bu çalışmalara ait </a:t>
            </a:r>
            <a:r>
              <a:rPr lang="tr-TR" dirty="0" smtClean="0"/>
              <a:t> veri </a:t>
            </a:r>
            <a:r>
              <a:rPr lang="tr-TR" dirty="0"/>
              <a:t>girişi yapılır. Görüşme/danışma sonunda ikinci bir randevu verilecek ise </a:t>
            </a:r>
            <a:r>
              <a:rPr lang="tr-TR" dirty="0" smtClean="0"/>
              <a:t>randevu girişi </a:t>
            </a:r>
            <a:r>
              <a:rPr lang="tr-TR" dirty="0"/>
              <a:t>ilgili hafta için yapılır. </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4746790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676400" y="0"/>
            <a:ext cx="10515600" cy="1325563"/>
          </a:xfrm>
        </p:spPr>
        <p:txBody>
          <a:bodyPr/>
          <a:lstStyle/>
          <a:p>
            <a:r>
              <a:rPr lang="tr-TR" b="1" dirty="0">
                <a:solidFill>
                  <a:schemeClr val="bg1"/>
                </a:solidFill>
              </a:rPr>
              <a:t>Haftalık Program Güncelleme</a:t>
            </a:r>
            <a:r>
              <a:rPr lang="tr-TR" dirty="0">
                <a:solidFill>
                  <a:schemeClr val="bg1"/>
                </a:solidFill>
              </a:rPr>
              <a:t> </a:t>
            </a:r>
            <a:br>
              <a:rPr lang="tr-TR" dirty="0">
                <a:solidFill>
                  <a:schemeClr val="bg1"/>
                </a:solidFill>
              </a:rPr>
            </a:br>
            <a:endParaRPr lang="tr-TR" dirty="0">
              <a:solidFill>
                <a:schemeClr val="bg1"/>
              </a:solidFill>
            </a:endParaRPr>
          </a:p>
        </p:txBody>
      </p:sp>
      <p:sp>
        <p:nvSpPr>
          <p:cNvPr id="3" name="İçerik Yer Tutucusu 2"/>
          <p:cNvSpPr>
            <a:spLocks noGrp="1"/>
          </p:cNvSpPr>
          <p:nvPr>
            <p:ph idx="1"/>
          </p:nvPr>
        </p:nvSpPr>
        <p:spPr>
          <a:xfrm>
            <a:off x="484909" y="1357745"/>
            <a:ext cx="10868891" cy="4819218"/>
          </a:xfrm>
        </p:spPr>
        <p:txBody>
          <a:bodyPr>
            <a:normAutofit/>
          </a:bodyPr>
          <a:lstStyle/>
          <a:p>
            <a:r>
              <a:rPr lang="tr-TR" b="1" dirty="0"/>
              <a:t>"Yıllık Programda Girilen Çalışmalar" </a:t>
            </a:r>
            <a:r>
              <a:rPr lang="tr-TR" dirty="0"/>
              <a:t>tablosunda yer almayan bir çalışma </a:t>
            </a:r>
            <a:r>
              <a:rPr lang="tr-TR" dirty="0" smtClean="0"/>
              <a:t>haftalık programa </a:t>
            </a:r>
            <a:r>
              <a:rPr lang="tr-TR" dirty="0"/>
              <a:t>doğrudan eklenemez. </a:t>
            </a:r>
            <a:endParaRPr lang="tr-TR" dirty="0" smtClean="0"/>
          </a:p>
          <a:p>
            <a:r>
              <a:rPr lang="tr-TR" dirty="0" smtClean="0"/>
              <a:t>Haftalık </a:t>
            </a:r>
            <a:r>
              <a:rPr lang="tr-TR" dirty="0"/>
              <a:t>programa yeni bir faaliyet eklemek </a:t>
            </a:r>
            <a:r>
              <a:rPr lang="tr-TR" dirty="0" smtClean="0"/>
              <a:t>için öncelikle </a:t>
            </a:r>
            <a:r>
              <a:rPr lang="tr-TR" dirty="0"/>
              <a:t>ilgili çalışmanın yıllık rehberlik programına eklenmesi gerekmektedir </a:t>
            </a:r>
            <a:endParaRPr lang="tr-TR" dirty="0" smtClean="0"/>
          </a:p>
          <a:p>
            <a:r>
              <a:rPr lang="tr-TR" dirty="0" smtClean="0"/>
              <a:t>Randevu </a:t>
            </a:r>
            <a:r>
              <a:rPr lang="tr-TR" dirty="0"/>
              <a:t>ekleme silme </a:t>
            </a:r>
            <a:r>
              <a:rPr lang="tr-TR" dirty="0" smtClean="0"/>
              <a:t>işlemi yapılabilir</a:t>
            </a:r>
            <a:r>
              <a:rPr lang="tr-TR" dirty="0"/>
              <a:t>.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26075297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946563" y="351271"/>
            <a:ext cx="8208818" cy="660111"/>
          </a:xfrm>
        </p:spPr>
        <p:txBody>
          <a:bodyPr>
            <a:normAutofit fontScale="90000"/>
          </a:bodyPr>
          <a:lstStyle/>
          <a:p>
            <a:r>
              <a:rPr lang="tr-TR" b="1" dirty="0">
                <a:solidFill>
                  <a:schemeClr val="bg1"/>
                </a:solidFill>
              </a:rPr>
              <a:t>Çalışma Güncelleme/Silme:</a:t>
            </a:r>
            <a:r>
              <a:rPr lang="tr-TR" dirty="0">
                <a:solidFill>
                  <a:schemeClr val="bg1"/>
                </a:solidFill>
              </a:rPr>
              <a:t> </a:t>
            </a:r>
            <a:br>
              <a:rPr lang="tr-TR" dirty="0">
                <a:solidFill>
                  <a:schemeClr val="bg1"/>
                </a:solidFill>
              </a:rPr>
            </a:br>
            <a:endParaRPr lang="tr-TR" dirty="0">
              <a:solidFill>
                <a:schemeClr val="bg1"/>
              </a:solidFill>
            </a:endParaRPr>
          </a:p>
        </p:txBody>
      </p:sp>
      <p:sp>
        <p:nvSpPr>
          <p:cNvPr id="3" name="İçerik Yer Tutucusu 2"/>
          <p:cNvSpPr>
            <a:spLocks noGrp="1"/>
          </p:cNvSpPr>
          <p:nvPr>
            <p:ph idx="1"/>
          </p:nvPr>
        </p:nvSpPr>
        <p:spPr>
          <a:xfrm>
            <a:off x="263236" y="1163782"/>
            <a:ext cx="11090564" cy="5013181"/>
          </a:xfrm>
        </p:spPr>
        <p:txBody>
          <a:bodyPr>
            <a:normAutofit fontScale="85000" lnSpcReduction="10000"/>
          </a:bodyPr>
          <a:lstStyle/>
          <a:p>
            <a:r>
              <a:rPr lang="tr-TR" dirty="0"/>
              <a:t>Haftalık programda takvim üzerine yerleştirilmiş kapalı saat, öğrenci/veli randevusu ya</a:t>
            </a:r>
            <a:br>
              <a:rPr lang="tr-TR" dirty="0"/>
            </a:br>
            <a:r>
              <a:rPr lang="tr-TR" dirty="0"/>
              <a:t>da yıllık rehberlik programına ait çalışmalar </a:t>
            </a:r>
            <a:r>
              <a:rPr lang="tr-TR" b="1" u="sng" dirty="0"/>
              <a:t>takvimden silinebilir, başka bir gün ya da</a:t>
            </a:r>
            <a:br>
              <a:rPr lang="tr-TR" b="1" u="sng" dirty="0"/>
            </a:br>
            <a:r>
              <a:rPr lang="tr-TR" b="1" u="sng" dirty="0"/>
              <a:t>saate </a:t>
            </a:r>
            <a:r>
              <a:rPr lang="tr-TR" b="1" u="sng" dirty="0" smtClean="0"/>
              <a:t>kaydırılabilir.</a:t>
            </a:r>
          </a:p>
          <a:p>
            <a:r>
              <a:rPr lang="tr-TR" dirty="0" smtClean="0"/>
              <a:t>Daha </a:t>
            </a:r>
            <a:r>
              <a:rPr lang="tr-TR" dirty="0"/>
              <a:t>önceden planlanan bir çalışmayı silmek için o çalışmanın üzerine farenin sol</a:t>
            </a:r>
            <a:br>
              <a:rPr lang="tr-TR" dirty="0"/>
            </a:br>
            <a:r>
              <a:rPr lang="tr-TR" dirty="0"/>
              <a:t>tuşuyla tıklanır. </a:t>
            </a:r>
            <a:r>
              <a:rPr lang="tr-TR" b="1" dirty="0"/>
              <a:t>Çalışma Güncelle/Sil </a:t>
            </a:r>
            <a:r>
              <a:rPr lang="tr-TR" dirty="0"/>
              <a:t>penceresi açılır. Bu pencere; faaliyetin kimlerle</a:t>
            </a:r>
            <a:br>
              <a:rPr lang="tr-TR" dirty="0"/>
            </a:br>
            <a:r>
              <a:rPr lang="tr-TR" dirty="0"/>
              <a:t>yapılacağı/faaliyet adı, faaliyete ilişkin açıklama/sınıf bilgileri ve çalışmanın neden</a:t>
            </a:r>
            <a:br>
              <a:rPr lang="tr-TR" dirty="0"/>
            </a:br>
            <a:r>
              <a:rPr lang="tr-TR" dirty="0"/>
              <a:t>zamanında yapılamadığı bilgilerini içerir</a:t>
            </a:r>
            <a:r>
              <a:rPr lang="tr-TR" dirty="0" smtClean="0"/>
              <a:t>.</a:t>
            </a:r>
          </a:p>
          <a:p>
            <a:r>
              <a:rPr lang="tr-TR" dirty="0" smtClean="0"/>
              <a:t> </a:t>
            </a:r>
            <a:r>
              <a:rPr lang="tr-TR" dirty="0"/>
              <a:t>Eğer yıllık rehberlik programında </a:t>
            </a:r>
            <a:r>
              <a:rPr lang="tr-TR" dirty="0" smtClean="0"/>
              <a:t>planlanan bir </a:t>
            </a:r>
            <a:r>
              <a:rPr lang="tr-TR" dirty="0"/>
              <a:t>çalışma için silme işlemi gerçekleştiriliyor ise o çalışma sadece haftalık </a:t>
            </a:r>
            <a:r>
              <a:rPr lang="tr-TR" dirty="0" smtClean="0"/>
              <a:t>program çizelgesinde </a:t>
            </a:r>
            <a:r>
              <a:rPr lang="tr-TR" dirty="0"/>
              <a:t>silinmiş olur, "Yıllık Programa Girilen Çalışmalar" tablosunda </a:t>
            </a:r>
            <a:r>
              <a:rPr lang="tr-TR" dirty="0" smtClean="0"/>
              <a:t>görünmeye</a:t>
            </a:r>
            <a:r>
              <a:rPr lang="tr-TR" dirty="0"/>
              <a:t> </a:t>
            </a:r>
            <a:r>
              <a:rPr lang="tr-TR" dirty="0" smtClean="0"/>
              <a:t>devam </a:t>
            </a:r>
            <a:r>
              <a:rPr lang="tr-TR" dirty="0"/>
              <a:t>eder. Ancak ilgili çalışma artık haftalık programda yer almadığı için “</a:t>
            </a:r>
            <a:r>
              <a:rPr lang="tr-TR" dirty="0" smtClean="0"/>
              <a:t>Yıllık Programa </a:t>
            </a:r>
            <a:r>
              <a:rPr lang="tr-TR" dirty="0"/>
              <a:t>Girilen Çalışmalar” tablosunda sarı renkte değil, normal görünür</a:t>
            </a:r>
            <a:r>
              <a:rPr lang="tr-TR" dirty="0" smtClean="0"/>
              <a:t>.</a:t>
            </a:r>
          </a:p>
          <a:p>
            <a:r>
              <a:rPr lang="tr-TR" dirty="0" smtClean="0"/>
              <a:t> Böylece çalışma </a:t>
            </a:r>
            <a:r>
              <a:rPr lang="tr-TR" dirty="0"/>
              <a:t>yeniden yapılmak istenen gün ve saate eklenebilir. Eğer çalışma bu hafta </a:t>
            </a:r>
            <a:r>
              <a:rPr lang="tr-TR" dirty="0" smtClean="0"/>
              <a:t>içinde hiç </a:t>
            </a:r>
            <a:r>
              <a:rPr lang="tr-TR" dirty="0"/>
              <a:t>yapılmayacak ise haftalık program ekranından kalkması için yıllık program </a:t>
            </a:r>
            <a:r>
              <a:rPr lang="tr-TR" dirty="0" smtClean="0"/>
              <a:t>girişi ekranından </a:t>
            </a:r>
            <a:r>
              <a:rPr lang="tr-TR" dirty="0"/>
              <a:t>silinmesi gerekmektedir. </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1634420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noAutofit/>
          </a:bodyPr>
          <a:lstStyle/>
          <a:p>
            <a:pPr algn="ctr"/>
            <a:r>
              <a:rPr lang="tr-TR" sz="3600" b="1" dirty="0">
                <a:solidFill>
                  <a:srgbClr val="C42A35"/>
                </a:solidFill>
              </a:rPr>
              <a:t>Haftalık Programda Yer Alan Çalışmanın Yapılamaması Durumunda Ne Yapmalı?</a:t>
            </a:r>
            <a:r>
              <a:rPr lang="tr-TR" sz="3600" dirty="0">
                <a:solidFill>
                  <a:srgbClr val="C42A35"/>
                </a:solidFill>
              </a:rPr>
              <a:t> </a:t>
            </a:r>
            <a:br>
              <a:rPr lang="tr-TR" sz="3600" dirty="0">
                <a:solidFill>
                  <a:srgbClr val="C42A35"/>
                </a:solidFill>
              </a:rPr>
            </a:br>
            <a:endParaRPr lang="tr-TR" sz="3600" dirty="0">
              <a:solidFill>
                <a:srgbClr val="C42A35"/>
              </a:solidFill>
            </a:endParaRPr>
          </a:p>
        </p:txBody>
      </p:sp>
      <p:sp>
        <p:nvSpPr>
          <p:cNvPr id="3" name="İçerik Yer Tutucusu 2"/>
          <p:cNvSpPr>
            <a:spLocks noGrp="1"/>
          </p:cNvSpPr>
          <p:nvPr>
            <p:ph idx="1"/>
          </p:nvPr>
        </p:nvSpPr>
        <p:spPr/>
        <p:txBody>
          <a:bodyPr/>
          <a:lstStyle/>
          <a:p>
            <a:r>
              <a:rPr lang="tr-TR" dirty="0"/>
              <a:t>Haftalık programda geriye dönük olarak güncelleme yapılması </a:t>
            </a:r>
            <a:r>
              <a:rPr lang="tr-TR" dirty="0" smtClean="0"/>
              <a:t>gerekmemektedir.</a:t>
            </a:r>
          </a:p>
          <a:p>
            <a:r>
              <a:rPr lang="tr-TR" dirty="0" smtClean="0"/>
              <a:t>Çalışma </a:t>
            </a:r>
            <a:r>
              <a:rPr lang="tr-TR" dirty="0"/>
              <a:t>zamanında yapılmamış ise neden zamanında yapılamadığına ilişkin </a:t>
            </a:r>
            <a:r>
              <a:rPr lang="tr-TR" dirty="0" smtClean="0"/>
              <a:t>açıklama girilerek </a:t>
            </a:r>
            <a:r>
              <a:rPr lang="tr-TR" dirty="0"/>
              <a:t>güncelleme işlemi gerçekleştirilir. Eğer yapılamayan çalışma yerine başka </a:t>
            </a:r>
            <a:r>
              <a:rPr lang="tr-TR" dirty="0" smtClean="0"/>
              <a:t>bir çalışma </a:t>
            </a:r>
            <a:r>
              <a:rPr lang="tr-TR" dirty="0"/>
              <a:t>yapıldıysa bu çalışmaya ait veri girişi yapılır.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1136552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normAutofit fontScale="90000"/>
          </a:bodyPr>
          <a:lstStyle/>
          <a:p>
            <a:pPr algn="ctr"/>
            <a:r>
              <a:rPr lang="tr-TR" b="1" dirty="0">
                <a:solidFill>
                  <a:schemeClr val="bg1"/>
                </a:solidFill>
              </a:rPr>
              <a:t>Takvimi Yazdır:</a:t>
            </a:r>
            <a:br>
              <a:rPr lang="tr-TR" b="1" dirty="0">
                <a:solidFill>
                  <a:schemeClr val="bg1"/>
                </a:solidFill>
              </a:rPr>
            </a:br>
            <a:r>
              <a:rPr lang="tr-TR" dirty="0">
                <a:solidFill>
                  <a:schemeClr val="bg1"/>
                </a:solidFill>
              </a:rPr>
              <a:t/>
            </a:r>
            <a:br>
              <a:rPr lang="tr-TR" dirty="0">
                <a:solidFill>
                  <a:schemeClr val="bg1"/>
                </a:solidFill>
              </a:rPr>
            </a:br>
            <a:endParaRPr lang="tr-TR" dirty="0">
              <a:solidFill>
                <a:schemeClr val="bg1"/>
              </a:solidFill>
            </a:endParaRPr>
          </a:p>
        </p:txBody>
      </p:sp>
      <p:sp>
        <p:nvSpPr>
          <p:cNvPr id="3" name="İçerik Yer Tutucusu 2"/>
          <p:cNvSpPr>
            <a:spLocks noGrp="1"/>
          </p:cNvSpPr>
          <p:nvPr>
            <p:ph idx="1"/>
          </p:nvPr>
        </p:nvSpPr>
        <p:spPr/>
        <p:txBody>
          <a:bodyPr/>
          <a:lstStyle/>
          <a:p>
            <a:r>
              <a:rPr lang="tr-TR" dirty="0"/>
              <a:t>Haftalık Program hazırlama işi tamamlandıktan sonra sayfanın sol alt köşesinde yer </a:t>
            </a:r>
            <a:r>
              <a:rPr lang="tr-TR" dirty="0" smtClean="0"/>
              <a:t>alan takvimi </a:t>
            </a:r>
            <a:r>
              <a:rPr lang="tr-TR" dirty="0"/>
              <a:t>yazdır tuşu tıklanarak haftalık program takviminin çıktısı alınabilir.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35525312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4" name="Dikdörtgen 3"/>
          <p:cNvSpPr/>
          <p:nvPr/>
        </p:nvSpPr>
        <p:spPr>
          <a:xfrm>
            <a:off x="244698" y="1403797"/>
            <a:ext cx="11201068" cy="5379934"/>
          </a:xfrm>
          <a:prstGeom prst="rect">
            <a:avLst/>
          </a:prstGeom>
        </p:spPr>
        <p:txBody>
          <a:bodyPr wrap="square">
            <a:spAutoFit/>
          </a:bodyPr>
          <a:lstStyle/>
          <a:p>
            <a:pPr lvl="0" algn="ctr">
              <a:spcBef>
                <a:spcPct val="20000"/>
              </a:spcBef>
              <a:buClr>
                <a:srgbClr val="A9A57C"/>
              </a:buClr>
            </a:pPr>
            <a:r>
              <a:rPr lang="tr-TR" sz="2800" b="1" dirty="0" smtClean="0">
                <a:solidFill>
                  <a:schemeClr val="accent1">
                    <a:lumMod val="50000"/>
                  </a:schemeClr>
                </a:solidFill>
                <a:latin typeface="Cambria"/>
              </a:rPr>
              <a:t>DEĞİŞEN </a:t>
            </a:r>
            <a:r>
              <a:rPr lang="tr-TR" sz="2800" b="1" dirty="0">
                <a:solidFill>
                  <a:schemeClr val="accent1">
                    <a:lumMod val="50000"/>
                  </a:schemeClr>
                </a:solidFill>
                <a:latin typeface="Cambria"/>
              </a:rPr>
              <a:t>UNSURLAR</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panose="02040503050406030204" pitchFamily="18" charset="0"/>
              </a:rPr>
              <a:t>İhtiyaç analizinin merkez ve taşra teşkilatının tüm kademelerinde çağdaş eğitim öğretim anlayışının gerektirdiği gibi planın ana unsuru olması </a:t>
            </a:r>
            <a:r>
              <a:rPr lang="tr-TR" sz="2400" dirty="0" smtClean="0">
                <a:solidFill>
                  <a:srgbClr val="FF0000"/>
                </a:solidFill>
                <a:latin typeface="Cambria" panose="02040503050406030204" pitchFamily="18" charset="0"/>
              </a:rPr>
              <a:t>(YEREL ÖZEL HEDEFLER)</a:t>
            </a:r>
            <a:endParaRPr lang="tr-TR" sz="2400" dirty="0">
              <a:solidFill>
                <a:srgbClr val="FF0000"/>
              </a:solidFill>
              <a:latin typeface="Cambria" panose="02040503050406030204" pitchFamily="18" charset="0"/>
            </a:endParaRP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panose="02040503050406030204" pitchFamily="18" charset="0"/>
              </a:rPr>
              <a:t>Biçimsel değişiklik</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panose="02040503050406030204" pitchFamily="18" charset="0"/>
              </a:rPr>
              <a:t>Hedef </a:t>
            </a:r>
            <a:r>
              <a:rPr lang="tr-TR" sz="2400" dirty="0" smtClean="0">
                <a:solidFill>
                  <a:srgbClr val="FFFFFF">
                    <a:lumMod val="10000"/>
                  </a:srgbClr>
                </a:solidFill>
                <a:latin typeface="Cambria" panose="02040503050406030204" pitchFamily="18" charset="0"/>
              </a:rPr>
              <a:t>belirleme </a:t>
            </a:r>
            <a:r>
              <a:rPr lang="tr-TR" sz="2400" dirty="0" smtClean="0">
                <a:solidFill>
                  <a:srgbClr val="FF0000"/>
                </a:solidFill>
                <a:latin typeface="Cambria" panose="02040503050406030204" pitchFamily="18" charset="0"/>
              </a:rPr>
              <a:t>(RİBA)</a:t>
            </a:r>
            <a:endParaRPr lang="tr-TR" sz="2400" dirty="0">
              <a:solidFill>
                <a:srgbClr val="FF0000"/>
              </a:solidFill>
              <a:latin typeface="Cambria" panose="02040503050406030204" pitchFamily="18" charset="0"/>
            </a:endParaRP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panose="02040503050406030204" pitchFamily="18" charset="0"/>
              </a:rPr>
              <a:t>Mevcut çalışmalara kod verilerek uygulamada ortak bir dil </a:t>
            </a:r>
            <a:r>
              <a:rPr lang="tr-TR" sz="2400" dirty="0" smtClean="0">
                <a:solidFill>
                  <a:srgbClr val="FFFFFF">
                    <a:lumMod val="10000"/>
                  </a:srgbClr>
                </a:solidFill>
                <a:latin typeface="Cambria" panose="02040503050406030204" pitchFamily="18" charset="0"/>
              </a:rPr>
              <a:t>kullanılması </a:t>
            </a:r>
            <a:r>
              <a:rPr lang="tr-TR" sz="2400" dirty="0" smtClean="0">
                <a:solidFill>
                  <a:srgbClr val="FF0000"/>
                </a:solidFill>
                <a:latin typeface="Cambria" panose="02040503050406030204" pitchFamily="18" charset="0"/>
              </a:rPr>
              <a:t>(SUNUM SİSTEMİ) </a:t>
            </a:r>
            <a:endParaRPr lang="tr-TR" sz="2400" dirty="0">
              <a:solidFill>
                <a:srgbClr val="FF0000"/>
              </a:solidFill>
              <a:latin typeface="Cambria" panose="02040503050406030204" pitchFamily="18" charset="0"/>
            </a:endParaRP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panose="02040503050406030204" pitchFamily="18" charset="0"/>
              </a:rPr>
              <a:t>Hizmet kategorilerinin güncellenmesi</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panose="02040503050406030204" pitchFamily="18" charset="0"/>
              </a:rPr>
              <a:t>Sınıf rehberlik hizmetlerine ilişkin çalışmaların okul/kurum RPD hizmetleri planında yer almaması, sadece sınıf planında yer </a:t>
            </a:r>
            <a:r>
              <a:rPr lang="tr-TR" sz="2400" dirty="0" smtClean="0">
                <a:solidFill>
                  <a:srgbClr val="FFFFFF">
                    <a:lumMod val="10000"/>
                  </a:srgbClr>
                </a:solidFill>
                <a:latin typeface="Cambria" panose="02040503050406030204" pitchFamily="18" charset="0"/>
              </a:rPr>
              <a:t>alması </a:t>
            </a:r>
            <a:r>
              <a:rPr lang="tr-TR" sz="2400" dirty="0" smtClean="0">
                <a:solidFill>
                  <a:srgbClr val="FF0000"/>
                </a:solidFill>
                <a:latin typeface="Cambria" panose="02040503050406030204" pitchFamily="18" charset="0"/>
              </a:rPr>
              <a:t>(SADELEŞME)</a:t>
            </a:r>
            <a:endParaRPr lang="tr-TR" sz="2400" dirty="0">
              <a:solidFill>
                <a:srgbClr val="FF0000"/>
              </a:solidFill>
              <a:latin typeface="Cambria" panose="02040503050406030204" pitchFamily="18" charset="0"/>
            </a:endParaRPr>
          </a:p>
          <a:p>
            <a:pPr marL="342900" lvl="0" indent="-228600" algn="just">
              <a:spcBef>
                <a:spcPct val="20000"/>
              </a:spcBef>
              <a:buClr>
                <a:srgbClr val="A9A57C"/>
              </a:buClr>
              <a:buFont typeface="Arial" pitchFamily="34" charset="0"/>
              <a:buChar char="•"/>
            </a:pPr>
            <a:endParaRPr lang="tr-TR" sz="2400" dirty="0">
              <a:solidFill>
                <a:srgbClr val="FFFFFF">
                  <a:lumMod val="10000"/>
                </a:srgbClr>
              </a:solidFill>
              <a:latin typeface="Cambria" panose="02040503050406030204" pitchFamily="18" charset="0"/>
            </a:endParaRPr>
          </a:p>
          <a:p>
            <a:pPr lvl="0" algn="just"/>
            <a:endParaRPr lang="tr-TR" dirty="0"/>
          </a:p>
        </p:txBody>
      </p:sp>
      <p:sp>
        <p:nvSpPr>
          <p:cNvPr id="9" name="Dikdörtgen 8"/>
          <p:cNvSpPr/>
          <p:nvPr/>
        </p:nvSpPr>
        <p:spPr>
          <a:xfrm>
            <a:off x="867662" y="57665"/>
            <a:ext cx="10079380" cy="489878"/>
          </a:xfrm>
          <a:prstGeom prst="rect">
            <a:avLst/>
          </a:prstGeom>
        </p:spPr>
        <p:txBody>
          <a:bodyPr wrap="square">
            <a:spAutoFit/>
          </a:bodyPr>
          <a:lstStyle/>
          <a:p>
            <a:pPr algn="ctr">
              <a:lnSpc>
                <a:spcPct val="115000"/>
              </a:lnSpc>
              <a:spcAft>
                <a:spcPts val="1000"/>
              </a:spcAft>
            </a:pPr>
            <a:r>
              <a:rPr lang="tr-TR" sz="2400" b="1" dirty="0">
                <a:solidFill>
                  <a:schemeClr val="bg1"/>
                </a:solidFill>
                <a:cs typeface="Arial" panose="020B0604020202020204" pitchFamily="34" charset="0"/>
              </a:rPr>
              <a:t>2017-2018 EĞİTİM ÖĞRETİM YILI İTİBARİYLE PROGRAM UYGULAMALARI</a:t>
            </a:r>
            <a:endParaRPr lang="tr-TR"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24733777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371600"/>
            <a:ext cx="10515600" cy="4805363"/>
          </a:xfrm>
        </p:spPr>
        <p:txBody>
          <a:bodyPr>
            <a:normAutofit/>
          </a:bodyPr>
          <a:lstStyle/>
          <a:p>
            <a:endParaRPr lang="tr-TR" dirty="0" smtClean="0"/>
          </a:p>
          <a:p>
            <a:r>
              <a:rPr lang="tr-TR" dirty="0" smtClean="0"/>
              <a:t>VİDEO 2</a:t>
            </a: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24896804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125880" y="2675731"/>
            <a:ext cx="10515600" cy="1325563"/>
          </a:xfrm>
        </p:spPr>
        <p:txBody>
          <a:bodyPr/>
          <a:lstStyle/>
          <a:p>
            <a:r>
              <a:rPr lang="tr-TR" b="1" dirty="0">
                <a:solidFill>
                  <a:srgbClr val="C00000"/>
                </a:solidFill>
              </a:rPr>
              <a:t>REHBERLİK HİZMETLERİ VERİ GİRİŞİ EKRANI</a:t>
            </a:r>
            <a:r>
              <a:rPr lang="tr-TR" dirty="0">
                <a:solidFill>
                  <a:srgbClr val="C00000"/>
                </a:solidFill>
              </a:rPr>
              <a:t> </a:t>
            </a:r>
            <a:br>
              <a:rPr lang="tr-TR" dirty="0">
                <a:solidFill>
                  <a:srgbClr val="C00000"/>
                </a:solidFill>
              </a:rPr>
            </a:br>
            <a:endParaRPr lang="tr-TR" dirty="0">
              <a:solidFill>
                <a:srgbClr val="C00000"/>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33745633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3" name="İçerik Yer Tutucusu 2"/>
          <p:cNvSpPr>
            <a:spLocks noGrp="1"/>
          </p:cNvSpPr>
          <p:nvPr>
            <p:ph idx="1"/>
          </p:nvPr>
        </p:nvSpPr>
        <p:spPr>
          <a:xfrm>
            <a:off x="838200" y="1316182"/>
            <a:ext cx="10515600" cy="4860781"/>
          </a:xfrm>
        </p:spPr>
        <p:txBody>
          <a:bodyPr>
            <a:normAutofit fontScale="85000" lnSpcReduction="10000"/>
          </a:bodyPr>
          <a:lstStyle/>
          <a:p>
            <a:r>
              <a:rPr lang="tr-TR" dirty="0"/>
              <a:t>Okul/kurumlar ve RAM rehberlik hizmetleri bölümlerinde</a:t>
            </a:r>
            <a:br>
              <a:rPr lang="tr-TR" dirty="0"/>
            </a:br>
            <a:r>
              <a:rPr lang="tr-TR" dirty="0"/>
              <a:t>görevli rehberlik </a:t>
            </a:r>
            <a:r>
              <a:rPr lang="tr-TR" u="sng" dirty="0"/>
              <a:t>öğretmenleri tarafından yapılan çalışmaların</a:t>
            </a:r>
            <a:br>
              <a:rPr lang="tr-TR" u="sng" dirty="0"/>
            </a:br>
            <a:r>
              <a:rPr lang="tr-TR" u="sng" dirty="0"/>
              <a:t>verilerinin girildiği ekrandır. </a:t>
            </a:r>
            <a:endParaRPr lang="tr-TR" u="sng" dirty="0" smtClean="0"/>
          </a:p>
          <a:p>
            <a:r>
              <a:rPr lang="tr-TR" dirty="0" smtClean="0"/>
              <a:t>Veri </a:t>
            </a:r>
            <a:r>
              <a:rPr lang="tr-TR" dirty="0"/>
              <a:t>girişi yapılabilmesi için sistem tarafından </a:t>
            </a:r>
            <a:r>
              <a:rPr lang="tr-TR" u="sng" dirty="0"/>
              <a:t>2 gün süre </a:t>
            </a:r>
            <a:r>
              <a:rPr lang="tr-TR" dirty="0"/>
              <a:t>verilmektedir</a:t>
            </a:r>
            <a:r>
              <a:rPr lang="tr-TR" dirty="0" smtClean="0"/>
              <a:t>.</a:t>
            </a:r>
            <a:endParaRPr lang="tr-TR" dirty="0"/>
          </a:p>
          <a:p>
            <a:r>
              <a:rPr lang="tr-TR" dirty="0" smtClean="0"/>
              <a:t> </a:t>
            </a:r>
            <a:r>
              <a:rPr lang="tr-TR" dirty="0"/>
              <a:t>Veri giriş ekranını ve veri girişlerine ilişkin kayıtları yalnızca rehberlik öğretmeni</a:t>
            </a:r>
            <a:br>
              <a:rPr lang="tr-TR" dirty="0"/>
            </a:br>
            <a:r>
              <a:rPr lang="tr-TR" dirty="0"/>
              <a:t>görüntüleyebilir</a:t>
            </a:r>
            <a:r>
              <a:rPr lang="tr-TR" dirty="0" smtClean="0"/>
              <a:t>.</a:t>
            </a:r>
            <a:endParaRPr lang="tr-TR" dirty="0"/>
          </a:p>
          <a:p>
            <a:r>
              <a:rPr lang="tr-TR" dirty="0" smtClean="0"/>
              <a:t> </a:t>
            </a:r>
            <a:r>
              <a:rPr lang="tr-TR" dirty="0"/>
              <a:t>Okul rehberlik öğretmeninin okul/kurum değiştirmesi halinde onun yerine</a:t>
            </a:r>
            <a:br>
              <a:rPr lang="tr-TR" dirty="0"/>
            </a:br>
            <a:r>
              <a:rPr lang="tr-TR" dirty="0"/>
              <a:t>göreve başlayan rehberlik öğretmeni önceki kayıtları görüntüleyebilir.</a:t>
            </a:r>
            <a:br>
              <a:rPr lang="tr-TR" dirty="0"/>
            </a:br>
            <a:r>
              <a:rPr lang="tr-TR" dirty="0"/>
              <a:t>Öğrencinin okul değiştirmesi halinde kayıtlar öğrencinin nakil gittiği okuldaki</a:t>
            </a:r>
            <a:br>
              <a:rPr lang="tr-TR" dirty="0"/>
            </a:br>
            <a:r>
              <a:rPr lang="tr-TR" dirty="0"/>
              <a:t>(varsa) rehberlik öğretmeninin ekranına düşer. </a:t>
            </a:r>
            <a:endParaRPr lang="tr-TR" dirty="0" smtClean="0"/>
          </a:p>
          <a:p>
            <a:r>
              <a:rPr lang="tr-TR" dirty="0" smtClean="0"/>
              <a:t>2019-2020 </a:t>
            </a:r>
            <a:r>
              <a:rPr lang="tr-TR" dirty="0"/>
              <a:t>eğitim öğretim yılından itibaren veri girişleri rehberlik öğretmeni</a:t>
            </a:r>
            <a:br>
              <a:rPr lang="tr-TR" dirty="0"/>
            </a:br>
            <a:r>
              <a:rPr lang="tr-TR" dirty="0"/>
              <a:t>olan okullar ile RAM’lar tarafından e-Rehberlik Modülü üzerinden yapılacağı için</a:t>
            </a:r>
            <a:br>
              <a:rPr lang="tr-TR" dirty="0"/>
            </a:br>
            <a:r>
              <a:rPr lang="tr-TR" dirty="0"/>
              <a:t>eğitim-öğretim yılı sonlarında ayrıca tüm çalışmalara ait toplu veri girişi</a:t>
            </a:r>
            <a:br>
              <a:rPr lang="tr-TR" dirty="0"/>
            </a:br>
            <a:r>
              <a:rPr lang="tr-TR" dirty="0"/>
              <a:t>yapılmayacaktır. </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17524143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879763" y="0"/>
            <a:ext cx="10515600" cy="1103457"/>
          </a:xfrm>
        </p:spPr>
        <p:txBody>
          <a:bodyPr/>
          <a:lstStyle/>
          <a:p>
            <a:pPr algn="ctr"/>
            <a:r>
              <a:rPr lang="tr-TR" b="1" dirty="0">
                <a:solidFill>
                  <a:schemeClr val="bg1"/>
                </a:solidFill>
              </a:rPr>
              <a:t>GRUP VERİ GİRİŞ EKRANI</a:t>
            </a:r>
            <a:r>
              <a:rPr lang="tr-TR" dirty="0">
                <a:solidFill>
                  <a:schemeClr val="bg1"/>
                </a:solidFill>
              </a:rPr>
              <a:t> </a:t>
            </a:r>
          </a:p>
        </p:txBody>
      </p:sp>
      <p:sp>
        <p:nvSpPr>
          <p:cNvPr id="3" name="İçerik Yer Tutucusu 2"/>
          <p:cNvSpPr>
            <a:spLocks noGrp="1"/>
          </p:cNvSpPr>
          <p:nvPr>
            <p:ph idx="1"/>
          </p:nvPr>
        </p:nvSpPr>
        <p:spPr/>
        <p:txBody>
          <a:bodyPr>
            <a:normAutofit fontScale="92500" lnSpcReduction="10000"/>
          </a:bodyPr>
          <a:lstStyle/>
          <a:p>
            <a:r>
              <a:rPr lang="tr-TR" dirty="0"/>
              <a:t>Tamamlanan grup çalışmalarına ait veri girişinin yapıldığı ekrandır. Grup </a:t>
            </a:r>
            <a:r>
              <a:rPr lang="tr-TR" dirty="0" smtClean="0"/>
              <a:t>çalışmaları için </a:t>
            </a:r>
            <a:r>
              <a:rPr lang="tr-TR" dirty="0"/>
              <a:t>veri girişi, çalışmanın yapıldığı gün ya da ertesi gün içerisinde yapılabilir. </a:t>
            </a:r>
            <a:r>
              <a:rPr lang="tr-TR" dirty="0" smtClean="0"/>
              <a:t>Aksi takdirde </a:t>
            </a:r>
            <a:r>
              <a:rPr lang="tr-TR" dirty="0"/>
              <a:t>eski tarihli veri girişi mümkün değildir. </a:t>
            </a:r>
            <a:endParaRPr lang="tr-TR" dirty="0" smtClean="0"/>
          </a:p>
          <a:p>
            <a:r>
              <a:rPr lang="tr-TR" dirty="0" smtClean="0"/>
              <a:t>Öğrenci </a:t>
            </a:r>
            <a:r>
              <a:rPr lang="tr-TR" dirty="0"/>
              <a:t>ile yapılan çalışmalarda sınıf seçimi yapılarak erkek öğrenci ve kız </a:t>
            </a:r>
            <a:r>
              <a:rPr lang="tr-TR" dirty="0" smtClean="0"/>
              <a:t>öğrenci sayıları </a:t>
            </a:r>
            <a:r>
              <a:rPr lang="tr-TR" dirty="0"/>
              <a:t>ayrı ayrı girilir. Bu bölüm e-Okul ile uyumlu olarak çalıştığı için sisteme </a:t>
            </a:r>
            <a:r>
              <a:rPr lang="tr-TR" dirty="0" smtClean="0"/>
              <a:t>girilen erkek </a:t>
            </a:r>
            <a:r>
              <a:rPr lang="tr-TR" dirty="0"/>
              <a:t>ve kız öğrenci sayıları, o sınıfa ait kız ve erkek sayılarından fazla olamaz. Fazla </a:t>
            </a:r>
            <a:r>
              <a:rPr lang="tr-TR" dirty="0" smtClean="0"/>
              <a:t>sayı girildiğinde </a:t>
            </a:r>
            <a:r>
              <a:rPr lang="tr-TR" dirty="0"/>
              <a:t>sayfanın sağ üst kısmında uyarı yazısı çıkar. Tek bir faaliyet sadece bir </a:t>
            </a:r>
            <a:r>
              <a:rPr lang="tr-TR" dirty="0" smtClean="0"/>
              <a:t>sınıfa ait </a:t>
            </a:r>
            <a:r>
              <a:rPr lang="tr-TR" dirty="0"/>
              <a:t>olabileceği gibi farklı sınıflara da ait olabilir. Bu durumda bir sınıfa ait katılımcı</a:t>
            </a:r>
            <a:br>
              <a:rPr lang="tr-TR" dirty="0"/>
            </a:br>
            <a:r>
              <a:rPr lang="tr-TR" dirty="0"/>
              <a:t>bilgileri girilerek aynı faaliyette yer alan diğer sınıflar için “Yeni Sınıf Ekle” </a:t>
            </a:r>
            <a:r>
              <a:rPr lang="tr-TR" dirty="0" smtClean="0"/>
              <a:t>butonu kullanılır</a:t>
            </a:r>
            <a:r>
              <a:rPr lang="tr-TR" dirty="0"/>
              <a:t>.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36601504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879763" y="0"/>
            <a:ext cx="10515600" cy="1103457"/>
          </a:xfrm>
        </p:spPr>
        <p:txBody>
          <a:bodyPr/>
          <a:lstStyle/>
          <a:p>
            <a:pPr algn="ctr"/>
            <a:r>
              <a:rPr lang="tr-TR" b="1" dirty="0">
                <a:solidFill>
                  <a:schemeClr val="bg1"/>
                </a:solidFill>
              </a:rPr>
              <a:t>GRUP VERİ GİRİŞ EKRANI</a:t>
            </a:r>
            <a:r>
              <a:rPr lang="tr-TR" dirty="0">
                <a:solidFill>
                  <a:schemeClr val="bg1"/>
                </a:solidFill>
              </a:rPr>
              <a:t> </a:t>
            </a:r>
          </a:p>
        </p:txBody>
      </p:sp>
      <p:sp>
        <p:nvSpPr>
          <p:cNvPr id="3" name="İçerik Yer Tutucusu 2"/>
          <p:cNvSpPr>
            <a:spLocks noGrp="1"/>
          </p:cNvSpPr>
          <p:nvPr>
            <p:ph idx="1"/>
          </p:nvPr>
        </p:nvSpPr>
        <p:spPr/>
        <p:txBody>
          <a:bodyPr>
            <a:normAutofit/>
          </a:bodyPr>
          <a:lstStyle/>
          <a:p>
            <a:r>
              <a:rPr lang="tr-TR" dirty="0" smtClean="0"/>
              <a:t>VİDEO 3</a:t>
            </a: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25947367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852055" y="198871"/>
            <a:ext cx="10515600" cy="1186584"/>
          </a:xfrm>
        </p:spPr>
        <p:txBody>
          <a:bodyPr>
            <a:normAutofit fontScale="90000"/>
          </a:bodyPr>
          <a:lstStyle/>
          <a:p>
            <a:pPr algn="ctr"/>
            <a:r>
              <a:rPr lang="tr-TR" b="1" dirty="0">
                <a:solidFill>
                  <a:schemeClr val="bg1"/>
                </a:solidFill>
              </a:rPr>
              <a:t>BİREYSEL VERİ GİRİŞ EKRANI</a:t>
            </a:r>
            <a:r>
              <a:rPr lang="tr-TR" dirty="0">
                <a:solidFill>
                  <a:schemeClr val="bg1"/>
                </a:solidFill>
              </a:rPr>
              <a:t> </a:t>
            </a:r>
            <a:br>
              <a:rPr lang="tr-TR" dirty="0">
                <a:solidFill>
                  <a:schemeClr val="bg1"/>
                </a:solidFill>
              </a:rPr>
            </a:br>
            <a:endParaRPr lang="tr-TR" dirty="0">
              <a:solidFill>
                <a:schemeClr val="bg1"/>
              </a:solidFill>
            </a:endParaRPr>
          </a:p>
        </p:txBody>
      </p:sp>
      <p:sp>
        <p:nvSpPr>
          <p:cNvPr id="3" name="İçerik Yer Tutucusu 2"/>
          <p:cNvSpPr>
            <a:spLocks noGrp="1"/>
          </p:cNvSpPr>
          <p:nvPr>
            <p:ph idx="1"/>
          </p:nvPr>
        </p:nvSpPr>
        <p:spPr/>
        <p:txBody>
          <a:bodyPr/>
          <a:lstStyle/>
          <a:p>
            <a:r>
              <a:rPr lang="tr-TR" dirty="0"/>
              <a:t>Öğrenci, öğretmen veya veli ile yapılan bireysel çalışmaların veri girişinin </a:t>
            </a:r>
            <a:r>
              <a:rPr lang="tr-TR" dirty="0" smtClean="0"/>
              <a:t>yapıldığı ekrandır</a:t>
            </a:r>
            <a:r>
              <a:rPr lang="tr-TR" dirty="0"/>
              <a:t>. Bireysel veri girişi iki şekilde yapılmaktadır:</a:t>
            </a:r>
            <a:br>
              <a:rPr lang="tr-TR" dirty="0"/>
            </a:br>
            <a:r>
              <a:rPr lang="tr-TR" dirty="0"/>
              <a:t>-Bireysel Görüşme</a:t>
            </a:r>
            <a:br>
              <a:rPr lang="tr-TR" dirty="0"/>
            </a:br>
            <a:r>
              <a:rPr lang="tr-TR" dirty="0"/>
              <a:t>-Küçük Grup Görüşmesi </a:t>
            </a:r>
            <a:br>
              <a:rPr lang="tr-TR" dirty="0"/>
            </a:br>
            <a:r>
              <a:rPr lang="tr-TR" dirty="0"/>
              <a:t>Bireysel çalışmalarda iki veya daha fazla konu üzerinde çalışılsa dahi bir tane </a:t>
            </a:r>
            <a:r>
              <a:rPr lang="tr-TR" dirty="0" smtClean="0"/>
              <a:t>ana konu </a:t>
            </a:r>
            <a:r>
              <a:rPr lang="tr-TR" dirty="0"/>
              <a:t>girişi yapılır.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42319786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3" name="İçerik Yer Tutucusu 2"/>
          <p:cNvSpPr>
            <a:spLocks noGrp="1"/>
          </p:cNvSpPr>
          <p:nvPr>
            <p:ph idx="1"/>
          </p:nvPr>
        </p:nvSpPr>
        <p:spPr>
          <a:xfrm>
            <a:off x="609600" y="1302327"/>
            <a:ext cx="10744200" cy="4874636"/>
          </a:xfrm>
        </p:spPr>
        <p:txBody>
          <a:bodyPr/>
          <a:lstStyle/>
          <a:p>
            <a:r>
              <a:rPr lang="tr-TR" b="1" dirty="0"/>
              <a:t>Öğrenci İle Yapılan Bireysel Çalışmalarda Veri Girişi:</a:t>
            </a:r>
            <a:br>
              <a:rPr lang="tr-TR" b="1" dirty="0"/>
            </a:br>
            <a:r>
              <a:rPr lang="tr-TR" dirty="0" smtClean="0"/>
              <a:t>-Yapılan </a:t>
            </a:r>
            <a:r>
              <a:rPr lang="tr-TR" dirty="0"/>
              <a:t>çalışmanın niteliğine göre önleyici ve gelişimsel hizmetler veya </a:t>
            </a:r>
            <a:r>
              <a:rPr lang="tr-TR" dirty="0" smtClean="0"/>
              <a:t>iyileştirici hizmetler </a:t>
            </a:r>
            <a:r>
              <a:rPr lang="tr-TR" dirty="0"/>
              <a:t>seçenekleri tıklanır </a:t>
            </a:r>
            <a:endParaRPr lang="tr-TR" dirty="0" smtClean="0"/>
          </a:p>
          <a:p>
            <a:r>
              <a:rPr lang="tr-TR" dirty="0" smtClean="0"/>
              <a:t>V</a:t>
            </a:r>
            <a:r>
              <a:rPr lang="tr-TR" b="1" dirty="0" smtClean="0"/>
              <a:t>eli </a:t>
            </a:r>
            <a:r>
              <a:rPr lang="tr-TR" b="1" dirty="0"/>
              <a:t>ya da Öğretmen ile Yapılan Bireysel Çalışmalarda Veri Girişi:</a:t>
            </a:r>
            <a:br>
              <a:rPr lang="tr-TR" b="1" dirty="0"/>
            </a:br>
            <a:r>
              <a:rPr lang="tr-TR" dirty="0" smtClean="0"/>
              <a:t>-Destek </a:t>
            </a:r>
            <a:r>
              <a:rPr lang="tr-TR" dirty="0"/>
              <a:t>Hizmetler seçeneği altında açılan Müşavirlik seçeneği tıklanır. Çalışma </a:t>
            </a:r>
            <a:r>
              <a:rPr lang="tr-TR" dirty="0" smtClean="0"/>
              <a:t>veli ile </a:t>
            </a:r>
            <a:r>
              <a:rPr lang="tr-TR" dirty="0"/>
              <a:t>yapıldıysa Veliye Yönelik; öğretmen ile yapıldıysa Öğretmene Yönelik </a:t>
            </a:r>
            <a:r>
              <a:rPr lang="tr-TR" dirty="0" smtClean="0"/>
              <a:t>seçeneği tıklanır</a:t>
            </a:r>
            <a:r>
              <a:rPr lang="tr-TR" dirty="0"/>
              <a:t>. Açılan listeden çalışma yapılan konu seçilir.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6" name="Unvan 1"/>
          <p:cNvSpPr>
            <a:spLocks noGrp="1"/>
          </p:cNvSpPr>
          <p:nvPr>
            <p:ph type="title"/>
          </p:nvPr>
        </p:nvSpPr>
        <p:spPr>
          <a:xfrm>
            <a:off x="852055" y="198871"/>
            <a:ext cx="10515600" cy="1186584"/>
          </a:xfrm>
        </p:spPr>
        <p:txBody>
          <a:bodyPr>
            <a:normAutofit fontScale="90000"/>
          </a:bodyPr>
          <a:lstStyle/>
          <a:p>
            <a:pPr algn="ctr"/>
            <a:r>
              <a:rPr lang="tr-TR" b="1" dirty="0">
                <a:solidFill>
                  <a:schemeClr val="bg1"/>
                </a:solidFill>
              </a:rPr>
              <a:t>BİREYSEL VERİ GİRİŞ EKRANI</a:t>
            </a:r>
            <a:r>
              <a:rPr lang="tr-TR" dirty="0">
                <a:solidFill>
                  <a:schemeClr val="bg1"/>
                </a:solidFill>
              </a:rPr>
              <a:t> </a:t>
            </a:r>
            <a:br>
              <a:rPr lang="tr-TR" dirty="0">
                <a:solidFill>
                  <a:schemeClr val="bg1"/>
                </a:solidFill>
              </a:rPr>
            </a:br>
            <a:endParaRPr lang="tr-TR" dirty="0">
              <a:solidFill>
                <a:schemeClr val="bg1"/>
              </a:solidFill>
            </a:endParaRPr>
          </a:p>
        </p:txBody>
      </p:sp>
    </p:spTree>
    <p:extLst>
      <p:ext uri="{BB962C8B-B14F-4D97-AF65-F5344CB8AC3E}">
        <p14:creationId xmlns:p14="http://schemas.microsoft.com/office/powerpoint/2010/main" xmlns="" val="34830619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3" name="İçerik Yer Tutucusu 2"/>
          <p:cNvSpPr>
            <a:spLocks noGrp="1"/>
          </p:cNvSpPr>
          <p:nvPr>
            <p:ph idx="1"/>
          </p:nvPr>
        </p:nvSpPr>
        <p:spPr>
          <a:xfrm>
            <a:off x="609600" y="1302327"/>
            <a:ext cx="10744200" cy="4874636"/>
          </a:xfrm>
        </p:spPr>
        <p:txBody>
          <a:bodyPr/>
          <a:lstStyle/>
          <a:p>
            <a:r>
              <a:rPr lang="tr-TR" b="1" dirty="0" smtClean="0"/>
              <a:t>VİDEO 4</a:t>
            </a:r>
            <a:r>
              <a:rPr lang="tr-TR" dirty="0"/>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6" name="Unvan 1"/>
          <p:cNvSpPr>
            <a:spLocks noGrp="1"/>
          </p:cNvSpPr>
          <p:nvPr>
            <p:ph type="title"/>
          </p:nvPr>
        </p:nvSpPr>
        <p:spPr>
          <a:xfrm>
            <a:off x="852055" y="198871"/>
            <a:ext cx="10515600" cy="1186584"/>
          </a:xfrm>
        </p:spPr>
        <p:txBody>
          <a:bodyPr>
            <a:normAutofit fontScale="90000"/>
          </a:bodyPr>
          <a:lstStyle/>
          <a:p>
            <a:pPr algn="ctr"/>
            <a:r>
              <a:rPr lang="tr-TR" b="1" dirty="0">
                <a:solidFill>
                  <a:schemeClr val="bg1"/>
                </a:solidFill>
              </a:rPr>
              <a:t>BİREYSEL VERİ GİRİŞ EKRANI</a:t>
            </a:r>
            <a:r>
              <a:rPr lang="tr-TR" dirty="0">
                <a:solidFill>
                  <a:schemeClr val="bg1"/>
                </a:solidFill>
              </a:rPr>
              <a:t> </a:t>
            </a:r>
            <a:br>
              <a:rPr lang="tr-TR" dirty="0">
                <a:solidFill>
                  <a:schemeClr val="bg1"/>
                </a:solidFill>
              </a:rPr>
            </a:br>
            <a:endParaRPr lang="tr-TR" dirty="0">
              <a:solidFill>
                <a:schemeClr val="bg1"/>
              </a:solidFill>
            </a:endParaRPr>
          </a:p>
        </p:txBody>
      </p:sp>
    </p:spTree>
    <p:extLst>
      <p:ext uri="{BB962C8B-B14F-4D97-AF65-F5344CB8AC3E}">
        <p14:creationId xmlns:p14="http://schemas.microsoft.com/office/powerpoint/2010/main" xmlns="" val="40163562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205345" y="249382"/>
            <a:ext cx="10612581" cy="942110"/>
          </a:xfrm>
        </p:spPr>
        <p:txBody>
          <a:bodyPr>
            <a:normAutofit fontScale="90000"/>
          </a:bodyPr>
          <a:lstStyle/>
          <a:p>
            <a:r>
              <a:rPr lang="tr-TR" b="1" dirty="0" smtClean="0">
                <a:solidFill>
                  <a:srgbClr val="C42A35"/>
                </a:solidFill>
              </a:rPr>
              <a:t>İyileştirici Hizmetler Alanındaki </a:t>
            </a:r>
            <a:r>
              <a:rPr lang="tr-TR" b="1" dirty="0" err="1" smtClean="0">
                <a:solidFill>
                  <a:srgbClr val="C42A35"/>
                </a:solidFill>
              </a:rPr>
              <a:t>Psikososyal</a:t>
            </a:r>
            <a:r>
              <a:rPr lang="tr-TR" b="1" dirty="0" smtClean="0">
                <a:solidFill>
                  <a:srgbClr val="C42A35"/>
                </a:solidFill>
              </a:rPr>
              <a:t> Müdahale Çalışmalarda Veri Girişi</a:t>
            </a:r>
            <a:endParaRPr lang="tr-TR" dirty="0">
              <a:solidFill>
                <a:srgbClr val="C42A35"/>
              </a:solidFill>
            </a:endParaRPr>
          </a:p>
        </p:txBody>
      </p:sp>
      <p:sp>
        <p:nvSpPr>
          <p:cNvPr id="3" name="İçerik Yer Tutucusu 2"/>
          <p:cNvSpPr>
            <a:spLocks noGrp="1"/>
          </p:cNvSpPr>
          <p:nvPr>
            <p:ph idx="1"/>
          </p:nvPr>
        </p:nvSpPr>
        <p:spPr/>
        <p:txBody>
          <a:bodyPr>
            <a:normAutofit fontScale="92500"/>
          </a:bodyPr>
          <a:lstStyle/>
          <a:p>
            <a:pPr>
              <a:buNone/>
            </a:pPr>
            <a:r>
              <a:rPr lang="tr-TR" b="1" dirty="0"/>
              <a:t/>
            </a:r>
            <a:br>
              <a:rPr lang="tr-TR" b="1" dirty="0"/>
            </a:br>
            <a:r>
              <a:rPr lang="tr-TR" dirty="0" err="1"/>
              <a:t>Psikososyal</a:t>
            </a:r>
            <a:r>
              <a:rPr lang="tr-TR" dirty="0"/>
              <a:t> müdahale çalışmaları altında üç başlığa yer verilmiştir. Bunlar </a:t>
            </a:r>
            <a:r>
              <a:rPr lang="tr-TR" dirty="0" smtClean="0"/>
              <a:t>bildirim yükümlülüğü</a:t>
            </a:r>
            <a:r>
              <a:rPr lang="tr-TR" dirty="0"/>
              <a:t>, intihar, koruyucu ve destekleyici tedbir çalışmalarıdır.</a:t>
            </a:r>
            <a:br>
              <a:rPr lang="tr-TR" dirty="0"/>
            </a:br>
            <a:r>
              <a:rPr lang="tr-TR" b="1" i="1" u="sng" dirty="0"/>
              <a:t>Bildirim Yükümlülüğü: </a:t>
            </a:r>
            <a:r>
              <a:rPr lang="tr-TR" dirty="0"/>
              <a:t>Bu bölümde bildirim yükümlülüğü kapsamında yer </a:t>
            </a:r>
            <a:r>
              <a:rPr lang="tr-TR" dirty="0" smtClean="0"/>
              <a:t>alan durumlara </a:t>
            </a:r>
            <a:r>
              <a:rPr lang="tr-TR" dirty="0"/>
              <a:t>yer verilmiştir. Okul/kurumda resmi yollardan öğrenci ile ilgili </a:t>
            </a:r>
            <a:r>
              <a:rPr lang="tr-TR" dirty="0" smtClean="0"/>
              <a:t>bir </a:t>
            </a:r>
            <a:r>
              <a:rPr lang="tr-TR" b="1" i="1" dirty="0" smtClean="0"/>
              <a:t>bildirimde </a:t>
            </a:r>
            <a:r>
              <a:rPr lang="tr-TR" b="1" i="1" dirty="0"/>
              <a:t>bulunulmuşsa </a:t>
            </a:r>
            <a:r>
              <a:rPr lang="tr-TR" dirty="0"/>
              <a:t>yapılan bildirim bu bölüme işlenir.</a:t>
            </a:r>
            <a:br>
              <a:rPr lang="tr-TR" dirty="0"/>
            </a:br>
            <a:r>
              <a:rPr lang="tr-TR" b="1" i="1" u="sng" dirty="0"/>
              <a:t>İntihar:</a:t>
            </a:r>
            <a:r>
              <a:rPr lang="tr-TR" i="1" dirty="0"/>
              <a:t> </a:t>
            </a:r>
            <a:r>
              <a:rPr lang="tr-TR" dirty="0"/>
              <a:t>Adli makamlara yansıyan intihar girişimleri (tamamlanmamış intihar) </a:t>
            </a:r>
            <a:r>
              <a:rPr lang="tr-TR" dirty="0" smtClean="0"/>
              <a:t>ve tamamlanmış </a:t>
            </a:r>
            <a:r>
              <a:rPr lang="tr-TR" dirty="0"/>
              <a:t>intiharlar bu bölüme işlenir.</a:t>
            </a:r>
            <a:br>
              <a:rPr lang="tr-TR" dirty="0"/>
            </a:br>
            <a:r>
              <a:rPr lang="tr-TR" b="1" i="1" u="sng" dirty="0"/>
              <a:t>Koruyucu ve Destekleyici Tedbir: </a:t>
            </a:r>
            <a:r>
              <a:rPr lang="tr-TR" dirty="0"/>
              <a:t>Öğrenci için alınmış tedbir kararının olması </a:t>
            </a:r>
            <a:r>
              <a:rPr lang="tr-TR" dirty="0" smtClean="0"/>
              <a:t>durumunda tedbir </a:t>
            </a:r>
            <a:r>
              <a:rPr lang="tr-TR" dirty="0"/>
              <a:t>kararı bu bölüme işlenir.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7057652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b="1" dirty="0"/>
              <a:t>İyileştirici Hizmetler Alanındaki Sevk (Yönlendirme) Çalışmaları</a:t>
            </a:r>
            <a:br>
              <a:rPr lang="tr-TR" b="1" dirty="0"/>
            </a:br>
            <a:r>
              <a:rPr lang="tr-TR" b="1" i="1" u="sng" dirty="0"/>
              <a:t>Aile, Sosyal Hizmetler ve Çalışma Bakanlığına Bağlı Birimlere Yönlendirme: </a:t>
            </a:r>
            <a:r>
              <a:rPr lang="tr-TR" dirty="0" smtClean="0"/>
              <a:t>İyileştirici hizmetler </a:t>
            </a:r>
            <a:r>
              <a:rPr lang="tr-TR" dirty="0"/>
              <a:t>alanındaki </a:t>
            </a:r>
            <a:r>
              <a:rPr lang="tr-TR" dirty="0" err="1"/>
              <a:t>psiko</a:t>
            </a:r>
            <a:r>
              <a:rPr lang="tr-TR" dirty="0"/>
              <a:t>-sosyal müdahale kapsamı dışında kalan yönlendirmeler </a:t>
            </a:r>
            <a:r>
              <a:rPr lang="tr-TR" dirty="0" smtClean="0"/>
              <a:t>için seçilir</a:t>
            </a:r>
            <a:r>
              <a:rPr lang="tr-TR" dirty="0"/>
              <a:t>.</a:t>
            </a:r>
            <a:br>
              <a:rPr lang="tr-TR" dirty="0"/>
            </a:br>
            <a:r>
              <a:rPr lang="tr-TR" b="1" i="1" u="sng" dirty="0"/>
              <a:t>RAM’a Yönlendirme: </a:t>
            </a:r>
            <a:r>
              <a:rPr lang="tr-TR" dirty="0"/>
              <a:t>RAM Rehberlik Hizmetleri Bölümü’ne yönlendirilen öğrenciler </a:t>
            </a:r>
            <a:r>
              <a:rPr lang="tr-TR" dirty="0" smtClean="0"/>
              <a:t>için seçilir</a:t>
            </a:r>
            <a:r>
              <a:rPr lang="tr-TR" dirty="0"/>
              <a:t>. RAM Özel Eğitim Bölümü’ne yönlendirilen öğrenciler için Eğitsel Değerlendirme</a:t>
            </a:r>
            <a:br>
              <a:rPr lang="tr-TR" dirty="0"/>
            </a:br>
            <a:r>
              <a:rPr lang="tr-TR" dirty="0"/>
              <a:t>İstek Formu doldurulur.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38329404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4" name="Dikdörtgen 3"/>
          <p:cNvSpPr/>
          <p:nvPr/>
        </p:nvSpPr>
        <p:spPr>
          <a:xfrm>
            <a:off x="244698" y="1403797"/>
            <a:ext cx="11201068" cy="4050340"/>
          </a:xfrm>
          <a:prstGeom prst="rect">
            <a:avLst/>
          </a:prstGeom>
        </p:spPr>
        <p:txBody>
          <a:bodyPr wrap="square">
            <a:spAutoFit/>
          </a:bodyPr>
          <a:lstStyle/>
          <a:p>
            <a:pPr lvl="0" algn="ctr">
              <a:spcBef>
                <a:spcPct val="20000"/>
              </a:spcBef>
              <a:buClr>
                <a:srgbClr val="A9A57C"/>
              </a:buClr>
            </a:pPr>
            <a:r>
              <a:rPr lang="tr-TR" sz="2800" b="1" dirty="0" smtClean="0">
                <a:solidFill>
                  <a:schemeClr val="accent1">
                    <a:lumMod val="50000"/>
                  </a:schemeClr>
                </a:solidFill>
                <a:latin typeface="Cambria"/>
              </a:rPr>
              <a:t>DEĞİŞEN </a:t>
            </a:r>
            <a:r>
              <a:rPr lang="tr-TR" sz="2800" b="1" dirty="0">
                <a:solidFill>
                  <a:schemeClr val="accent1">
                    <a:lumMod val="50000"/>
                  </a:schemeClr>
                </a:solidFill>
                <a:latin typeface="Cambria"/>
              </a:rPr>
              <a:t>UNSURLAR</a:t>
            </a:r>
          </a:p>
          <a:p>
            <a:pPr marL="342900" lvl="0" indent="-228600" algn="just">
              <a:spcBef>
                <a:spcPct val="20000"/>
              </a:spcBef>
              <a:buClr>
                <a:srgbClr val="A9A57C"/>
              </a:buClr>
              <a:buFont typeface="Arial" pitchFamily="34" charset="0"/>
              <a:buChar char="•"/>
            </a:pPr>
            <a:r>
              <a:rPr lang="tr-TR" sz="2400" dirty="0" err="1">
                <a:solidFill>
                  <a:srgbClr val="FFFFFF">
                    <a:lumMod val="10000"/>
                  </a:srgbClr>
                </a:solidFill>
                <a:latin typeface="Cambria" panose="02040503050406030204" pitchFamily="18" charset="0"/>
              </a:rPr>
              <a:t>RAMların</a:t>
            </a:r>
            <a:r>
              <a:rPr lang="tr-TR" sz="2400" dirty="0">
                <a:solidFill>
                  <a:srgbClr val="FFFFFF">
                    <a:lumMod val="10000"/>
                  </a:srgbClr>
                </a:solidFill>
                <a:latin typeface="Cambria" panose="02040503050406030204" pitchFamily="18" charset="0"/>
              </a:rPr>
              <a:t> tüm bölgenin ayrıntılı planını hazırlaması yerine yerel hedeflerin belirlenmesine katkı sağlayarak </a:t>
            </a:r>
            <a:r>
              <a:rPr lang="tr-TR" sz="2400" u="sng" dirty="0">
                <a:solidFill>
                  <a:srgbClr val="FFFFFF">
                    <a:lumMod val="10000"/>
                  </a:srgbClr>
                </a:solidFill>
                <a:latin typeface="Cambria" panose="02040503050406030204" pitchFamily="18" charset="0"/>
              </a:rPr>
              <a:t>bölgenin ihtiyaçlarını </a:t>
            </a:r>
            <a:r>
              <a:rPr lang="tr-TR" sz="2400" dirty="0">
                <a:solidFill>
                  <a:srgbClr val="FFFFFF">
                    <a:lumMod val="10000"/>
                  </a:srgbClr>
                </a:solidFill>
                <a:latin typeface="Cambria" panose="02040503050406030204" pitchFamily="18" charset="0"/>
              </a:rPr>
              <a:t>programa yansıtması</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panose="02040503050406030204" pitchFamily="18" charset="0"/>
              </a:rPr>
              <a:t>Çerçeve planda bir kısmı tanım olarak verilen hizmetlerin tamamen somut olarak yazılması</a:t>
            </a:r>
          </a:p>
          <a:p>
            <a:pPr marL="342900" lvl="0" indent="-228600" algn="just">
              <a:spcBef>
                <a:spcPct val="20000"/>
              </a:spcBef>
              <a:buClr>
                <a:srgbClr val="A9A57C"/>
              </a:buClr>
              <a:buFont typeface="Arial" pitchFamily="34" charset="0"/>
              <a:buChar char="•"/>
            </a:pPr>
            <a:r>
              <a:rPr lang="tr-TR" sz="2400" u="sng" dirty="0" smtClean="0">
                <a:solidFill>
                  <a:srgbClr val="FFFFFF">
                    <a:lumMod val="10000"/>
                  </a:srgbClr>
                </a:solidFill>
                <a:latin typeface="Cambria" panose="02040503050406030204" pitchFamily="18" charset="0"/>
              </a:rPr>
              <a:t>Hafta düzeyinde planlama yerine ay düzeyinde planlama </a:t>
            </a:r>
            <a:r>
              <a:rPr lang="tr-TR" sz="2400" dirty="0" smtClean="0">
                <a:solidFill>
                  <a:srgbClr val="FFFFFF">
                    <a:lumMod val="10000"/>
                  </a:srgbClr>
                </a:solidFill>
                <a:latin typeface="Cambria" panose="02040503050406030204" pitchFamily="18" charset="0"/>
              </a:rPr>
              <a:t>(Belirli gün ve haftalar, tatiller gibi tarihlerin belirtilebilmesi için her yıl planın tarih aralıklarının yeniden hazırlanmasına gerek duyulmaması)</a:t>
            </a:r>
          </a:p>
          <a:p>
            <a:pPr marL="342900" lvl="0" indent="-228600" algn="just">
              <a:spcBef>
                <a:spcPct val="20000"/>
              </a:spcBef>
              <a:buClr>
                <a:srgbClr val="A9A57C"/>
              </a:buClr>
              <a:buFont typeface="Arial" pitchFamily="34" charset="0"/>
              <a:buChar char="•"/>
            </a:pPr>
            <a:endParaRPr lang="tr-TR" sz="2400" dirty="0">
              <a:solidFill>
                <a:srgbClr val="FFFFFF">
                  <a:lumMod val="10000"/>
                </a:srgbClr>
              </a:solidFill>
              <a:latin typeface="Cambria" panose="02040503050406030204" pitchFamily="18" charset="0"/>
            </a:endParaRPr>
          </a:p>
          <a:p>
            <a:pPr lvl="0" algn="just"/>
            <a:endParaRPr lang="tr-TR" dirty="0"/>
          </a:p>
        </p:txBody>
      </p:sp>
      <p:sp>
        <p:nvSpPr>
          <p:cNvPr id="9" name="Dikdörtgen 8"/>
          <p:cNvSpPr/>
          <p:nvPr/>
        </p:nvSpPr>
        <p:spPr>
          <a:xfrm>
            <a:off x="867662" y="57665"/>
            <a:ext cx="10079380" cy="489878"/>
          </a:xfrm>
          <a:prstGeom prst="rect">
            <a:avLst/>
          </a:prstGeom>
        </p:spPr>
        <p:txBody>
          <a:bodyPr wrap="square">
            <a:spAutoFit/>
          </a:bodyPr>
          <a:lstStyle/>
          <a:p>
            <a:pPr algn="ctr">
              <a:lnSpc>
                <a:spcPct val="115000"/>
              </a:lnSpc>
              <a:spcAft>
                <a:spcPts val="1000"/>
              </a:spcAft>
            </a:pPr>
            <a:r>
              <a:rPr lang="tr-TR" sz="2400" b="1" dirty="0">
                <a:solidFill>
                  <a:schemeClr val="bg1"/>
                </a:solidFill>
                <a:cs typeface="Arial" panose="020B0604020202020204" pitchFamily="34" charset="0"/>
              </a:rPr>
              <a:t>2017-2018 EĞİTİM ÖĞRETİM YILI İTİBARİYLE PROGRAM UYGULAMALARI</a:t>
            </a:r>
            <a:endParaRPr lang="tr-TR"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427698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838200" y="365125"/>
            <a:ext cx="10515600" cy="951057"/>
          </a:xfrm>
        </p:spPr>
        <p:txBody>
          <a:bodyPr>
            <a:normAutofit fontScale="90000"/>
          </a:bodyPr>
          <a:lstStyle/>
          <a:p>
            <a:pPr algn="ctr"/>
            <a:r>
              <a:rPr lang="tr-TR" b="1" dirty="0">
                <a:solidFill>
                  <a:schemeClr val="bg1"/>
                </a:solidFill>
              </a:rPr>
              <a:t>Bireysel Görüşme Ekranı:</a:t>
            </a:r>
            <a:r>
              <a:rPr lang="tr-TR" dirty="0">
                <a:solidFill>
                  <a:schemeClr val="bg1"/>
                </a:solidFill>
              </a:rPr>
              <a:t> </a:t>
            </a:r>
            <a:br>
              <a:rPr lang="tr-TR" dirty="0">
                <a:solidFill>
                  <a:schemeClr val="bg1"/>
                </a:solidFill>
              </a:rPr>
            </a:br>
            <a:endParaRPr lang="tr-TR" dirty="0">
              <a:solidFill>
                <a:schemeClr val="bg1"/>
              </a:solidFill>
            </a:endParaRPr>
          </a:p>
        </p:txBody>
      </p:sp>
      <p:sp>
        <p:nvSpPr>
          <p:cNvPr id="3" name="İçerik Yer Tutucusu 2"/>
          <p:cNvSpPr>
            <a:spLocks noGrp="1"/>
          </p:cNvSpPr>
          <p:nvPr>
            <p:ph idx="1"/>
          </p:nvPr>
        </p:nvSpPr>
        <p:spPr>
          <a:xfrm>
            <a:off x="665018" y="1302327"/>
            <a:ext cx="10688782" cy="4874636"/>
          </a:xfrm>
        </p:spPr>
        <p:txBody>
          <a:bodyPr>
            <a:normAutofit lnSpcReduction="10000"/>
          </a:bodyPr>
          <a:lstStyle/>
          <a:p>
            <a:r>
              <a:rPr lang="tr-TR" dirty="0"/>
              <a:t>Öğrencinin velisi ya da öğretmeni ile yapılan bireysel çalışmalar için ayrı bir</a:t>
            </a:r>
            <a:br>
              <a:rPr lang="tr-TR" dirty="0"/>
            </a:br>
            <a:r>
              <a:rPr lang="tr-TR" dirty="0"/>
              <a:t>ekran olmayıp girişler öğrenci ekranı üzerinden yapılacaktır. </a:t>
            </a:r>
            <a:endParaRPr lang="tr-TR" dirty="0" smtClean="0"/>
          </a:p>
          <a:p>
            <a:r>
              <a:rPr lang="tr-TR" b="1" dirty="0" smtClean="0"/>
              <a:t>Oturum </a:t>
            </a:r>
            <a:r>
              <a:rPr lang="tr-TR" b="1" dirty="0"/>
              <a:t>Sayısı: </a:t>
            </a:r>
            <a:r>
              <a:rPr lang="tr-TR" dirty="0"/>
              <a:t>Öğrenciyle aynı konuda yapılan ardışık görüşmeler için kullanılır. </a:t>
            </a:r>
            <a:endParaRPr lang="tr-TR" dirty="0" smtClean="0"/>
          </a:p>
          <a:p>
            <a:r>
              <a:rPr lang="tr-TR" b="1" dirty="0" smtClean="0"/>
              <a:t>Disiplin/Öğrenci </a:t>
            </a:r>
            <a:r>
              <a:rPr lang="tr-TR" b="1" dirty="0"/>
              <a:t>Davranışları Değerlendirme Görüşmeleri: </a:t>
            </a:r>
            <a:r>
              <a:rPr lang="tr-TR" dirty="0"/>
              <a:t>Yapılan çalışma </a:t>
            </a:r>
            <a:r>
              <a:rPr lang="tr-TR" dirty="0" smtClean="0"/>
              <a:t>kurula sevk </a:t>
            </a:r>
            <a:r>
              <a:rPr lang="tr-TR" dirty="0"/>
              <a:t>edilen öğrenci ile ilgiliyse bu bölüm seçilir. Bu bölümde iki tür seçim </a:t>
            </a:r>
            <a:r>
              <a:rPr lang="tr-TR" dirty="0" smtClean="0"/>
              <a:t>yapılabilir. Kurula </a:t>
            </a:r>
            <a:r>
              <a:rPr lang="tr-TR" dirty="0"/>
              <a:t>Sevk Edilen Öğrenci: Kurula sevk edilen öğrenci ile çalışma yapıldığında </a:t>
            </a:r>
            <a:r>
              <a:rPr lang="tr-TR" dirty="0" smtClean="0"/>
              <a:t>seçilir. Olayla </a:t>
            </a:r>
            <a:r>
              <a:rPr lang="tr-TR" dirty="0"/>
              <a:t>İlgili Görüşü Alınan Öğrenci/Şahit: Sisteme giriş yapılan öğrenci, kurula sevk</a:t>
            </a:r>
            <a:br>
              <a:rPr lang="tr-TR" dirty="0"/>
            </a:br>
            <a:r>
              <a:rPr lang="tr-TR" dirty="0"/>
              <a:t>edilen öğrencinin durumu ve kurula sevk edilmesine neden olan olaylar ile </a:t>
            </a:r>
            <a:r>
              <a:rPr lang="tr-TR" dirty="0" smtClean="0"/>
              <a:t>ilgili görüşülen </a:t>
            </a:r>
            <a:r>
              <a:rPr lang="tr-TR" dirty="0"/>
              <a:t>öğrenci ise seçilir</a:t>
            </a:r>
            <a:r>
              <a:rPr lang="tr-TR" dirty="0" smtClean="0"/>
              <a:t>.</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3344945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838200" y="365125"/>
            <a:ext cx="10515600" cy="951057"/>
          </a:xfrm>
        </p:spPr>
        <p:txBody>
          <a:bodyPr>
            <a:normAutofit fontScale="90000"/>
          </a:bodyPr>
          <a:lstStyle/>
          <a:p>
            <a:pPr algn="ctr"/>
            <a:r>
              <a:rPr lang="tr-TR" b="1" dirty="0">
                <a:solidFill>
                  <a:schemeClr val="bg1"/>
                </a:solidFill>
              </a:rPr>
              <a:t>Bireysel Görüşme Ekranı:</a:t>
            </a:r>
            <a:r>
              <a:rPr lang="tr-TR" dirty="0">
                <a:solidFill>
                  <a:schemeClr val="bg1"/>
                </a:solidFill>
              </a:rPr>
              <a:t> </a:t>
            </a:r>
            <a:br>
              <a:rPr lang="tr-TR" dirty="0">
                <a:solidFill>
                  <a:schemeClr val="bg1"/>
                </a:solidFill>
              </a:rPr>
            </a:br>
            <a:endParaRPr lang="tr-TR" dirty="0">
              <a:solidFill>
                <a:schemeClr val="bg1"/>
              </a:solidFill>
            </a:endParaRPr>
          </a:p>
        </p:txBody>
      </p:sp>
      <p:sp>
        <p:nvSpPr>
          <p:cNvPr id="3" name="İçerik Yer Tutucusu 2"/>
          <p:cNvSpPr>
            <a:spLocks noGrp="1"/>
          </p:cNvSpPr>
          <p:nvPr>
            <p:ph idx="1"/>
          </p:nvPr>
        </p:nvSpPr>
        <p:spPr>
          <a:xfrm>
            <a:off x="665018" y="1302327"/>
            <a:ext cx="10688782" cy="4874636"/>
          </a:xfrm>
        </p:spPr>
        <p:txBody>
          <a:bodyPr>
            <a:normAutofit/>
          </a:bodyPr>
          <a:lstStyle/>
          <a:p>
            <a:pPr>
              <a:buNone/>
            </a:pPr>
            <a:r>
              <a:rPr lang="tr-TR" dirty="0"/>
              <a:t/>
            </a:r>
            <a:br>
              <a:rPr lang="tr-TR" dirty="0"/>
            </a:br>
            <a:r>
              <a:rPr lang="tr-TR" b="1" u="sng" dirty="0"/>
              <a:t>Akran Görüşmesi: </a:t>
            </a:r>
            <a:r>
              <a:rPr lang="tr-TR" dirty="0"/>
              <a:t>Sisteme giriş yapılan öğrenci, başka bir öğrenci hakkında bilgi </a:t>
            </a:r>
            <a:r>
              <a:rPr lang="tr-TR" dirty="0" smtClean="0"/>
              <a:t>almak için </a:t>
            </a:r>
            <a:r>
              <a:rPr lang="tr-TR" dirty="0"/>
              <a:t>görüşülen öğrenci ise (çalışma içeriği disiplin ve davranış değerlendirme kurulu </a:t>
            </a:r>
            <a:r>
              <a:rPr lang="tr-TR" dirty="0" smtClean="0"/>
              <a:t>ile ilgili </a:t>
            </a:r>
            <a:r>
              <a:rPr lang="tr-TR" dirty="0"/>
              <a:t>değilse) seçilir. </a:t>
            </a:r>
            <a:endParaRPr lang="tr-TR" dirty="0" smtClean="0"/>
          </a:p>
          <a:p>
            <a:pPr>
              <a:buNone/>
            </a:pPr>
            <a:r>
              <a:rPr lang="tr-TR" dirty="0"/>
              <a:t/>
            </a:r>
            <a:br>
              <a:rPr lang="tr-TR" dirty="0"/>
            </a:br>
            <a:r>
              <a:rPr lang="tr-TR" b="1" dirty="0"/>
              <a:t>Öğrenci Adı- Soyadı) İle Yapılan Görüşmeler: </a:t>
            </a:r>
            <a:r>
              <a:rPr lang="tr-TR" dirty="0"/>
              <a:t>Kaydetme işlemi yapıldıktan </a:t>
            </a:r>
            <a:r>
              <a:rPr lang="tr-TR" dirty="0" smtClean="0"/>
              <a:t>sonra öğrenci </a:t>
            </a:r>
            <a:r>
              <a:rPr lang="tr-TR" dirty="0"/>
              <a:t>ile ilgili kayıtlar bu başlık altında listelenir. Aç sütunundaki </a:t>
            </a:r>
            <a:r>
              <a:rPr lang="tr-TR" dirty="0" smtClean="0"/>
              <a:t>klasörler seçildiğinde </a:t>
            </a:r>
            <a:r>
              <a:rPr lang="tr-TR" dirty="0"/>
              <a:t>o çalışmaya ait bilgilere ulaşılır. </a:t>
            </a:r>
            <a:endParaRPr lang="tr-TR" dirty="0" smtClean="0"/>
          </a:p>
          <a:p>
            <a:pPr>
              <a:buNone/>
            </a:pPr>
            <a:r>
              <a:rPr lang="tr-TR" dirty="0" smtClean="0"/>
              <a:t>	Tablonun </a:t>
            </a:r>
            <a:r>
              <a:rPr lang="tr-TR" dirty="0"/>
              <a:t>son sütununda </a:t>
            </a:r>
            <a:r>
              <a:rPr lang="tr-TR" dirty="0" smtClean="0"/>
              <a:t>görüşmenin küçük </a:t>
            </a:r>
            <a:r>
              <a:rPr lang="tr-TR" dirty="0"/>
              <a:t>grup görüşmesi ya da bireysel görüşme kapsamında yapıldığına ilişkin </a:t>
            </a:r>
            <a:r>
              <a:rPr lang="tr-TR" dirty="0" smtClean="0"/>
              <a:t>bilgi görüntülenir.</a:t>
            </a: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3344945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b="1" dirty="0"/>
              <a:t>Rapor Al: </a:t>
            </a:r>
            <a:r>
              <a:rPr lang="tr-TR" dirty="0"/>
              <a:t>Görüşme formunun çıktısını almak için kullanılır. “(Öğrenci Adı- Soyadı) </a:t>
            </a:r>
            <a:r>
              <a:rPr lang="tr-TR" dirty="0" smtClean="0"/>
              <a:t>İle Yapılan </a:t>
            </a:r>
            <a:r>
              <a:rPr lang="tr-TR" dirty="0"/>
              <a:t>Görüşmeler” tablosunda yer alan ve çıktısı alınmak istenen görüşme için “</a:t>
            </a:r>
            <a:r>
              <a:rPr lang="tr-TR" dirty="0" smtClean="0"/>
              <a:t>Aç” sütunundaki </a:t>
            </a:r>
            <a:r>
              <a:rPr lang="tr-TR" dirty="0"/>
              <a:t>klasör seçilerek “Rapor Al” butonu tıklanır. Açılan ekranda öğrenci </a:t>
            </a:r>
            <a:r>
              <a:rPr lang="tr-TR" dirty="0" smtClean="0"/>
              <a:t>ile yapılan </a:t>
            </a:r>
            <a:r>
              <a:rPr lang="tr-TR" dirty="0"/>
              <a:t>bireysel görüşme ve küçük grup görüşmesi dosyaları listelenir. Çıktısı alınmak</a:t>
            </a:r>
            <a:br>
              <a:rPr lang="tr-TR" dirty="0"/>
            </a:br>
            <a:r>
              <a:rPr lang="tr-TR" dirty="0"/>
              <a:t>istenen form seçilerek açılan ekrandan çıktı alınır.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40422351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955431" y="2533894"/>
            <a:ext cx="10515600" cy="1325563"/>
          </a:xfrm>
        </p:spPr>
        <p:txBody>
          <a:bodyPr/>
          <a:lstStyle/>
          <a:p>
            <a:r>
              <a:rPr lang="tr-TR" b="1" dirty="0">
                <a:solidFill>
                  <a:srgbClr val="C00000"/>
                </a:solidFill>
              </a:rPr>
              <a:t>REHBERLİK HİZMETLERİ RAPORLAMA EKRANI</a:t>
            </a:r>
            <a:r>
              <a:rPr lang="tr-TR" dirty="0">
                <a:solidFill>
                  <a:srgbClr val="C00000"/>
                </a:solidFill>
              </a:rPr>
              <a:t> </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19208312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b="1" dirty="0"/>
              <a:t>Rehberlik Öğretmeni</a:t>
            </a:r>
            <a:br>
              <a:rPr lang="tr-TR" b="1" dirty="0"/>
            </a:br>
            <a:r>
              <a:rPr lang="tr-TR" dirty="0"/>
              <a:t>Okul/kurumda yapılan çalışmalara ilişkin sayısal verilere, rehberlik hizmet </a:t>
            </a:r>
            <a:r>
              <a:rPr lang="tr-TR" dirty="0" smtClean="0"/>
              <a:t>türüne ilişkin </a:t>
            </a:r>
            <a:r>
              <a:rPr lang="tr-TR" dirty="0"/>
              <a:t>seçimler yapıldıktan sonra “Raporlama” sekmesinden süzme yapılarak </a:t>
            </a:r>
            <a:r>
              <a:rPr lang="tr-TR" dirty="0" smtClean="0"/>
              <a:t>erişim sağlanır</a:t>
            </a:r>
            <a:r>
              <a:rPr lang="tr-TR" dirty="0"/>
              <a:t>. Süzme işlemi; " Rehberlik Hizmeti Türü" ve " Filtre Seçiniz" başlıkları altındaki</a:t>
            </a:r>
            <a:br>
              <a:rPr lang="tr-TR" dirty="0"/>
            </a:br>
            <a:r>
              <a:rPr lang="tr-TR" dirty="0"/>
              <a:t>seçenekler içerisinden almak istenilen veriye ilişkin seçimler yapılarak gerçekleştirilir.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27532933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b="1" dirty="0" smtClean="0"/>
              <a:t>Diğer Paydaşlar: </a:t>
            </a:r>
            <a:r>
              <a:rPr lang="tr-TR" dirty="0" smtClean="0"/>
              <a:t>Raporlama sisteminde sorumluluk bölgesindeki </a:t>
            </a:r>
            <a:r>
              <a:rPr lang="tr-TR" b="1" dirty="0" smtClean="0"/>
              <a:t>sınıf düzeyi; eğitim kademesi; okul, okul türü ve ilçe düzeyindeki sayısal verilere erişir.</a:t>
            </a: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17700539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a:xfrm>
            <a:off x="1125880" y="2675731"/>
            <a:ext cx="10515600" cy="1325563"/>
          </a:xfrm>
        </p:spPr>
        <p:txBody>
          <a:bodyPr/>
          <a:lstStyle/>
          <a:p>
            <a:r>
              <a:rPr lang="tr-TR" b="1" dirty="0">
                <a:solidFill>
                  <a:srgbClr val="FF0000"/>
                </a:solidFill>
              </a:rPr>
              <a:t>ÖĞRENCİ YÖNLENDİRME İŞLEMLERİ EKRANI</a:t>
            </a:r>
            <a:r>
              <a:rPr lang="tr-TR" dirty="0">
                <a:solidFill>
                  <a:srgbClr val="FF0000"/>
                </a:solidFill>
              </a:rPr>
              <a:t> </a:t>
            </a:r>
            <a:br>
              <a:rPr lang="tr-TR" dirty="0">
                <a:solidFill>
                  <a:srgbClr val="FF0000"/>
                </a:solidFill>
              </a:rPr>
            </a:br>
            <a:endParaRPr lang="tr-TR" dirty="0">
              <a:solidFill>
                <a:srgbClr val="FF0000"/>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21548898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sp>
        <p:nvSpPr>
          <p:cNvPr id="2" name="Unvan 1"/>
          <p:cNvSpPr>
            <a:spLocks noGrp="1"/>
          </p:cNvSpPr>
          <p:nvPr>
            <p:ph type="title"/>
          </p:nvPr>
        </p:nvSpPr>
        <p:spPr/>
        <p:txBody>
          <a:bodyPr/>
          <a:lstStyle/>
          <a:p>
            <a:endParaRPr lang="tr-TR" dirty="0"/>
          </a:p>
        </p:txBody>
      </p:sp>
      <p:pic>
        <p:nvPicPr>
          <p:cNvPr id="16" name="İçerik Yer Tutucusu 15"/>
          <p:cNvPicPr>
            <a:picLocks noGrp="1" noChangeAspect="1"/>
          </p:cNvPicPr>
          <p:nvPr>
            <p:ph idx="1"/>
          </p:nvPr>
        </p:nvPicPr>
        <p:blipFill rotWithShape="1">
          <a:blip r:embed="rId3" cstate="print"/>
          <a:srcRect l="13799" t="23242" r="9254" b="21797"/>
          <a:stretch/>
        </p:blipFill>
        <p:spPr>
          <a:xfrm>
            <a:off x="164123" y="1837371"/>
            <a:ext cx="10783534" cy="4330394"/>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Tree>
    <p:extLst>
      <p:ext uri="{BB962C8B-B14F-4D97-AF65-F5344CB8AC3E}">
        <p14:creationId xmlns:p14="http://schemas.microsoft.com/office/powerpoint/2010/main" xmlns="" val="24100920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4" name="Dikdörtgen 3"/>
          <p:cNvSpPr/>
          <p:nvPr/>
        </p:nvSpPr>
        <p:spPr>
          <a:xfrm>
            <a:off x="244698" y="1403797"/>
            <a:ext cx="11201068" cy="2148280"/>
          </a:xfrm>
          <a:prstGeom prst="rect">
            <a:avLst/>
          </a:prstGeom>
        </p:spPr>
        <p:txBody>
          <a:bodyPr wrap="square">
            <a:spAutoFit/>
          </a:bodyPr>
          <a:lstStyle/>
          <a:p>
            <a:pPr algn="ctr">
              <a:spcBef>
                <a:spcPct val="20000"/>
              </a:spcBef>
              <a:buClr>
                <a:srgbClr val="A9A57C"/>
              </a:buClr>
            </a:pPr>
            <a:r>
              <a:rPr lang="tr-TR" sz="2800" b="1" dirty="0" smtClean="0">
                <a:solidFill>
                  <a:schemeClr val="accent1">
                    <a:lumMod val="50000"/>
                  </a:schemeClr>
                </a:solidFill>
                <a:latin typeface="Cambria"/>
                <a:cs typeface="Arial" panose="020B0604020202020204" pitchFamily="34" charset="0"/>
              </a:rPr>
              <a:t>DEĞİŞEN UNSURLAR (</a:t>
            </a:r>
            <a:r>
              <a:rPr lang="tr-TR" sz="2800" dirty="0" smtClean="0">
                <a:solidFill>
                  <a:schemeClr val="accent1">
                    <a:lumMod val="50000"/>
                  </a:schemeClr>
                </a:solidFill>
                <a:latin typeface="Cambria" panose="02040503050406030204" pitchFamily="18" charset="0"/>
                <a:cs typeface="Arial" panose="020B0604020202020204" pitchFamily="34" charset="0"/>
              </a:rPr>
              <a:t>Şekil </a:t>
            </a:r>
            <a:r>
              <a:rPr lang="tr-TR" sz="2800" dirty="0">
                <a:solidFill>
                  <a:schemeClr val="accent1">
                    <a:lumMod val="50000"/>
                  </a:schemeClr>
                </a:solidFill>
                <a:latin typeface="Cambria" panose="02040503050406030204" pitchFamily="18" charset="0"/>
                <a:cs typeface="Arial" panose="020B0604020202020204" pitchFamily="34" charset="0"/>
              </a:rPr>
              <a:t>1. Önceki uygulamada </a:t>
            </a:r>
            <a:r>
              <a:rPr lang="tr-TR" sz="2800" dirty="0" smtClean="0">
                <a:solidFill>
                  <a:schemeClr val="accent1">
                    <a:lumMod val="50000"/>
                  </a:schemeClr>
                </a:solidFill>
                <a:latin typeface="Cambria" panose="02040503050406030204" pitchFamily="18" charset="0"/>
                <a:cs typeface="Arial" panose="020B0604020202020204" pitchFamily="34" charset="0"/>
              </a:rPr>
              <a:t>plan) </a:t>
            </a:r>
            <a:endParaRPr lang="tr-TR" sz="2800" dirty="0">
              <a:solidFill>
                <a:schemeClr val="accent1">
                  <a:lumMod val="50000"/>
                </a:schemeClr>
              </a:solidFill>
              <a:latin typeface="Cambria" panose="02040503050406030204" pitchFamily="18" charset="0"/>
            </a:endParaRPr>
          </a:p>
          <a:p>
            <a:pPr lvl="0" algn="ctr">
              <a:spcBef>
                <a:spcPct val="20000"/>
              </a:spcBef>
              <a:buClr>
                <a:srgbClr val="A9A57C"/>
              </a:buClr>
            </a:pPr>
            <a:endParaRPr lang="tr-TR" sz="2800" b="1" dirty="0">
              <a:solidFill>
                <a:schemeClr val="accent1">
                  <a:lumMod val="50000"/>
                </a:schemeClr>
              </a:solidFill>
              <a:latin typeface="Cambria"/>
              <a:cs typeface="Arial" panose="020B0604020202020204" pitchFamily="34" charset="0"/>
            </a:endParaRPr>
          </a:p>
          <a:p>
            <a:pPr lvl="0" algn="just"/>
            <a:endParaRPr lang="tr-TR" dirty="0"/>
          </a:p>
          <a:p>
            <a:pPr lvl="0" algn="just"/>
            <a:endParaRPr lang="tr-TR" dirty="0" smtClean="0"/>
          </a:p>
          <a:p>
            <a:pPr lvl="0" algn="just"/>
            <a:endParaRPr lang="tr-TR" dirty="0"/>
          </a:p>
          <a:p>
            <a:pPr lvl="0" algn="just"/>
            <a:endParaRPr lang="tr-TR" dirty="0"/>
          </a:p>
        </p:txBody>
      </p:sp>
      <p:sp>
        <p:nvSpPr>
          <p:cNvPr id="9" name="Dikdörtgen 8"/>
          <p:cNvSpPr/>
          <p:nvPr/>
        </p:nvSpPr>
        <p:spPr>
          <a:xfrm>
            <a:off x="867662" y="57665"/>
            <a:ext cx="10079380" cy="489878"/>
          </a:xfrm>
          <a:prstGeom prst="rect">
            <a:avLst/>
          </a:prstGeom>
        </p:spPr>
        <p:txBody>
          <a:bodyPr wrap="square">
            <a:spAutoFit/>
          </a:bodyPr>
          <a:lstStyle/>
          <a:p>
            <a:pPr algn="ctr">
              <a:lnSpc>
                <a:spcPct val="115000"/>
              </a:lnSpc>
              <a:spcAft>
                <a:spcPts val="1000"/>
              </a:spcAft>
            </a:pPr>
            <a:r>
              <a:rPr lang="tr-TR" sz="2400" b="1" dirty="0">
                <a:solidFill>
                  <a:schemeClr val="bg1"/>
                </a:solidFill>
                <a:cs typeface="Arial" panose="020B0604020202020204" pitchFamily="34" charset="0"/>
              </a:rPr>
              <a:t>2017-2018 EĞİTİM ÖĞRETİM YILI İTİBARİYLE PROGRAM UYGULAMALARI</a:t>
            </a:r>
            <a:endParaRPr lang="tr-TR"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2" descr="C:\Users\Aysegul YAMAN\Desktop\Adsız.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6892" y="1961456"/>
            <a:ext cx="7761156" cy="4589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685319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4" name="Dikdörtgen 3"/>
          <p:cNvSpPr/>
          <p:nvPr/>
        </p:nvSpPr>
        <p:spPr>
          <a:xfrm>
            <a:off x="244698" y="1403797"/>
            <a:ext cx="11201068" cy="5244513"/>
          </a:xfrm>
          <a:prstGeom prst="rect">
            <a:avLst/>
          </a:prstGeom>
        </p:spPr>
        <p:txBody>
          <a:bodyPr wrap="square">
            <a:spAutoFit/>
          </a:bodyPr>
          <a:lstStyle/>
          <a:p>
            <a:pPr lvl="0" algn="just"/>
            <a:endParaRPr lang="tr-TR" dirty="0" smtClean="0"/>
          </a:p>
          <a:p>
            <a:pPr lvl="0" algn="ctr">
              <a:spcBef>
                <a:spcPct val="20000"/>
              </a:spcBef>
              <a:buClr>
                <a:srgbClr val="A9A57C"/>
              </a:buClr>
            </a:pPr>
            <a:r>
              <a:rPr lang="tr-TR" sz="2800" b="1" dirty="0" smtClean="0">
                <a:solidFill>
                  <a:schemeClr val="accent1">
                    <a:lumMod val="50000"/>
                  </a:schemeClr>
                </a:solidFill>
                <a:latin typeface="Cambria"/>
                <a:cs typeface="Arial" panose="020B0604020202020204" pitchFamily="34" charset="0"/>
              </a:rPr>
              <a:t>DEĞİŞEN </a:t>
            </a:r>
            <a:r>
              <a:rPr lang="tr-TR" sz="2800" b="1" dirty="0">
                <a:solidFill>
                  <a:schemeClr val="accent1">
                    <a:lumMod val="50000"/>
                  </a:schemeClr>
                </a:solidFill>
                <a:latin typeface="Cambria"/>
                <a:cs typeface="Arial" panose="020B0604020202020204" pitchFamily="34" charset="0"/>
              </a:rPr>
              <a:t>UNSURLAR</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Şekil 1deki uygulamada;</a:t>
            </a:r>
          </a:p>
          <a:p>
            <a:pPr marL="342900" lvl="0" indent="-228600" algn="just">
              <a:spcBef>
                <a:spcPct val="20000"/>
              </a:spcBef>
              <a:buClr>
                <a:srgbClr val="A9A57C"/>
              </a:buClr>
              <a:buFont typeface="Arial" pitchFamily="34" charset="0"/>
              <a:buChar char="•"/>
            </a:pPr>
            <a:endParaRPr lang="tr-TR" sz="2400" dirty="0" smtClean="0">
              <a:solidFill>
                <a:srgbClr val="FFFFFF">
                  <a:lumMod val="10000"/>
                </a:srgbClr>
              </a:solidFill>
              <a:latin typeface="Cambria"/>
              <a:cs typeface="Arial" panose="020B0604020202020204" pitchFamily="34" charset="0"/>
            </a:endParaRPr>
          </a:p>
          <a:p>
            <a:pPr marL="342900" lvl="0" indent="-228600" algn="just">
              <a:spcBef>
                <a:spcPct val="20000"/>
              </a:spcBef>
              <a:buClr>
                <a:srgbClr val="A9A57C"/>
              </a:buClr>
              <a:buFont typeface="Arial" pitchFamily="34" charset="0"/>
              <a:buChar char="•"/>
            </a:pPr>
            <a:r>
              <a:rPr lang="tr-TR" sz="2400" dirty="0" smtClean="0">
                <a:solidFill>
                  <a:srgbClr val="FFFFFF">
                    <a:lumMod val="10000"/>
                  </a:srgbClr>
                </a:solidFill>
                <a:latin typeface="Cambria"/>
                <a:cs typeface="Arial" panose="020B0604020202020204" pitchFamily="34" charset="0"/>
              </a:rPr>
              <a:t>Grup </a:t>
            </a:r>
            <a:r>
              <a:rPr lang="tr-TR" sz="2400" dirty="0">
                <a:solidFill>
                  <a:srgbClr val="FFFFFF">
                    <a:lumMod val="10000"/>
                  </a:srgbClr>
                </a:solidFill>
                <a:latin typeface="Cambria"/>
                <a:cs typeface="Arial" panose="020B0604020202020204" pitchFamily="34" charset="0"/>
              </a:rPr>
              <a:t>Rehberliği, Bireysel Planlama, Müdahale Hizmetleri, Program Geliştirme, Araştırma ve Müşavirlik hizmetlerine yönelik çalışmaların gösterildiği sütunlarda çoğunlukla yapılacak çalışmanın adı yerine tanımı yer almakta ve tanımlar sürekli tekrar edilmektedir. Çalışmanın somut hali bulunmamaktadır</a:t>
            </a:r>
            <a:r>
              <a:rPr lang="tr-TR" sz="2400" dirty="0" smtClean="0">
                <a:solidFill>
                  <a:srgbClr val="FFFFFF">
                    <a:lumMod val="10000"/>
                  </a:srgbClr>
                </a:solidFill>
                <a:latin typeface="Cambria"/>
                <a:cs typeface="Arial" panose="020B0604020202020204" pitchFamily="34" charset="0"/>
              </a:rPr>
              <a:t>. </a:t>
            </a:r>
            <a:endParaRPr lang="tr-TR" sz="2400" dirty="0">
              <a:solidFill>
                <a:srgbClr val="FFFFFF">
                  <a:lumMod val="10000"/>
                </a:srgbClr>
              </a:solidFill>
              <a:latin typeface="Cambria"/>
              <a:cs typeface="Arial" panose="020B0604020202020204" pitchFamily="34" charset="0"/>
            </a:endParaRP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Grup Rehberliği altında sınıf ve okul olarak ayrılmış olan sütunlardaki çalışmaların kim tarafından yapılacağı net olarak anlaşılmamaktadır</a:t>
            </a:r>
            <a:r>
              <a:rPr lang="tr-TR" sz="2400">
                <a:solidFill>
                  <a:srgbClr val="FFFFFF">
                    <a:lumMod val="10000"/>
                  </a:srgbClr>
                </a:solidFill>
                <a:latin typeface="Cambria"/>
                <a:cs typeface="Arial" panose="020B0604020202020204" pitchFamily="34" charset="0"/>
              </a:rPr>
              <a:t>. </a:t>
            </a:r>
            <a:endParaRPr lang="tr-TR" sz="2400" dirty="0" smtClean="0">
              <a:solidFill>
                <a:srgbClr val="FFFFFF">
                  <a:lumMod val="10000"/>
                </a:srgbClr>
              </a:solidFill>
              <a:latin typeface="Cambria"/>
              <a:cs typeface="Arial" panose="020B0604020202020204" pitchFamily="34" charset="0"/>
            </a:endParaRPr>
          </a:p>
          <a:p>
            <a:pPr lvl="0" algn="just"/>
            <a:endParaRPr lang="tr-TR" dirty="0"/>
          </a:p>
          <a:p>
            <a:pPr lvl="0" algn="just"/>
            <a:endParaRPr lang="tr-TR" dirty="0" smtClean="0"/>
          </a:p>
          <a:p>
            <a:pPr lvl="0" algn="just"/>
            <a:endParaRPr lang="tr-TR" dirty="0"/>
          </a:p>
          <a:p>
            <a:pPr lvl="0" algn="just"/>
            <a:endParaRPr lang="tr-TR" dirty="0"/>
          </a:p>
        </p:txBody>
      </p:sp>
      <p:sp>
        <p:nvSpPr>
          <p:cNvPr id="9" name="Dikdörtgen 8"/>
          <p:cNvSpPr/>
          <p:nvPr/>
        </p:nvSpPr>
        <p:spPr>
          <a:xfrm>
            <a:off x="867662" y="57665"/>
            <a:ext cx="10079380" cy="489878"/>
          </a:xfrm>
          <a:prstGeom prst="rect">
            <a:avLst/>
          </a:prstGeom>
        </p:spPr>
        <p:txBody>
          <a:bodyPr wrap="square">
            <a:spAutoFit/>
          </a:bodyPr>
          <a:lstStyle/>
          <a:p>
            <a:pPr algn="ctr">
              <a:lnSpc>
                <a:spcPct val="115000"/>
              </a:lnSpc>
              <a:spcAft>
                <a:spcPts val="1000"/>
              </a:spcAft>
            </a:pPr>
            <a:r>
              <a:rPr lang="tr-TR" sz="2400" b="1" dirty="0">
                <a:solidFill>
                  <a:schemeClr val="bg1"/>
                </a:solidFill>
                <a:cs typeface="Arial" panose="020B0604020202020204" pitchFamily="34" charset="0"/>
              </a:rPr>
              <a:t>2017-2018 EĞİTİM ÖĞRETİM YILI İTİBARİYLE PROGRAM UYGULAMALARI</a:t>
            </a:r>
            <a:endParaRPr lang="tr-TR"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5613654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4" name="Dikdörtgen 3"/>
          <p:cNvSpPr/>
          <p:nvPr/>
        </p:nvSpPr>
        <p:spPr>
          <a:xfrm>
            <a:off x="244698" y="1403797"/>
            <a:ext cx="11201068" cy="5613845"/>
          </a:xfrm>
          <a:prstGeom prst="rect">
            <a:avLst/>
          </a:prstGeom>
        </p:spPr>
        <p:txBody>
          <a:bodyPr wrap="square">
            <a:spAutoFit/>
          </a:bodyPr>
          <a:lstStyle/>
          <a:p>
            <a:pPr lvl="0" algn="just"/>
            <a:endParaRPr lang="tr-TR" dirty="0" smtClean="0"/>
          </a:p>
          <a:p>
            <a:pPr lvl="0" algn="ctr">
              <a:spcBef>
                <a:spcPct val="20000"/>
              </a:spcBef>
              <a:buClr>
                <a:srgbClr val="A9A57C"/>
              </a:buClr>
            </a:pPr>
            <a:r>
              <a:rPr lang="tr-TR" sz="2800" b="1" dirty="0" smtClean="0">
                <a:solidFill>
                  <a:schemeClr val="accent1">
                    <a:lumMod val="50000"/>
                  </a:schemeClr>
                </a:solidFill>
                <a:latin typeface="Cambria"/>
                <a:cs typeface="Arial" panose="020B0604020202020204" pitchFamily="34" charset="0"/>
              </a:rPr>
              <a:t>DEĞİŞEN </a:t>
            </a:r>
            <a:r>
              <a:rPr lang="tr-TR" sz="2800" b="1" dirty="0">
                <a:solidFill>
                  <a:schemeClr val="accent1">
                    <a:lumMod val="50000"/>
                  </a:schemeClr>
                </a:solidFill>
                <a:latin typeface="Cambria"/>
                <a:cs typeface="Arial" panose="020B0604020202020204" pitchFamily="34" charset="0"/>
              </a:rPr>
              <a:t>UNSURLAR</a:t>
            </a: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Şekil 1deki uygulamada;</a:t>
            </a:r>
          </a:p>
          <a:p>
            <a:pPr marL="342900" lvl="0" indent="-228600" algn="just">
              <a:spcBef>
                <a:spcPct val="20000"/>
              </a:spcBef>
              <a:buClr>
                <a:srgbClr val="A9A57C"/>
              </a:buClr>
              <a:buFont typeface="Arial" pitchFamily="34" charset="0"/>
              <a:buChar char="•"/>
            </a:pPr>
            <a:endParaRPr lang="tr-TR" sz="2400" dirty="0">
              <a:solidFill>
                <a:srgbClr val="FFFFFF">
                  <a:lumMod val="10000"/>
                </a:srgbClr>
              </a:solidFill>
              <a:latin typeface="Cambria"/>
              <a:cs typeface="Arial" panose="020B0604020202020204" pitchFamily="34" charset="0"/>
            </a:endParaRPr>
          </a:p>
          <a:p>
            <a:pPr marL="342900" lvl="0" indent="-228600" algn="just">
              <a:spcBef>
                <a:spcPct val="20000"/>
              </a:spcBef>
              <a:buClr>
                <a:srgbClr val="A9A57C"/>
              </a:buClr>
              <a:buFont typeface="Arial" pitchFamily="34" charset="0"/>
              <a:buChar char="•"/>
            </a:pPr>
            <a:r>
              <a:rPr lang="tr-TR" sz="2400" dirty="0">
                <a:solidFill>
                  <a:srgbClr val="FFFFFF">
                    <a:lumMod val="10000"/>
                  </a:srgbClr>
                </a:solidFill>
                <a:latin typeface="Cambria"/>
                <a:cs typeface="Arial" panose="020B0604020202020204" pitchFamily="34" charset="0"/>
              </a:rPr>
              <a:t>Okullar tarafından hazırlanarak RAM’lara gönderilen planlarda, 2006’da yayınlanmış olan kılavuzdaki çalışmaların yer almadığı, başlıklar ile yapılan çalışmaların örtüşmediği görülmektedir. Bu nedenle yıl sonu çalışma raporlarında veriler işlenirken sorun yaşanmaktadır.</a:t>
            </a:r>
          </a:p>
          <a:p>
            <a:pPr marL="342900" lvl="0" indent="-228600" algn="just">
              <a:spcBef>
                <a:spcPct val="20000"/>
              </a:spcBef>
              <a:buClr>
                <a:srgbClr val="A9A57C"/>
              </a:buClr>
              <a:buFont typeface="Arial" pitchFamily="34" charset="0"/>
              <a:buChar char="•"/>
            </a:pPr>
            <a:r>
              <a:rPr lang="tr-TR" sz="2400" dirty="0" smtClean="0">
                <a:solidFill>
                  <a:srgbClr val="FFFFFF">
                    <a:lumMod val="10000"/>
                  </a:srgbClr>
                </a:solidFill>
                <a:latin typeface="Cambria"/>
                <a:cs typeface="Arial" panose="020B0604020202020204" pitchFamily="34" charset="0"/>
              </a:rPr>
              <a:t>Çalışmaların </a:t>
            </a:r>
            <a:r>
              <a:rPr lang="tr-TR" sz="2400" dirty="0">
                <a:solidFill>
                  <a:srgbClr val="FFFFFF">
                    <a:lumMod val="10000"/>
                  </a:srgbClr>
                </a:solidFill>
                <a:latin typeface="Cambria"/>
                <a:cs typeface="Arial" panose="020B0604020202020204" pitchFamily="34" charset="0"/>
              </a:rPr>
              <a:t>gün ve haftalara bölünmüş halde okullara sunulması, planı çerçeve niteliğinden çıkarmaktadır. Çerçeve plan, okul planının kendisi olmakta; çoğu zaman hiç değiştirilmeden RAM’lara geri gönderilmektedir.</a:t>
            </a:r>
          </a:p>
          <a:p>
            <a:pPr lvl="0" algn="just"/>
            <a:endParaRPr lang="tr-TR" dirty="0"/>
          </a:p>
          <a:p>
            <a:pPr lvl="0" algn="just"/>
            <a:endParaRPr lang="tr-TR" dirty="0" smtClean="0"/>
          </a:p>
          <a:p>
            <a:pPr lvl="0" algn="just"/>
            <a:endParaRPr lang="tr-TR" dirty="0"/>
          </a:p>
          <a:p>
            <a:pPr lvl="0" algn="just"/>
            <a:endParaRPr lang="tr-TR" dirty="0"/>
          </a:p>
        </p:txBody>
      </p:sp>
      <p:sp>
        <p:nvSpPr>
          <p:cNvPr id="9" name="Dikdörtgen 8"/>
          <p:cNvSpPr/>
          <p:nvPr/>
        </p:nvSpPr>
        <p:spPr>
          <a:xfrm>
            <a:off x="867662" y="57665"/>
            <a:ext cx="10079380" cy="489878"/>
          </a:xfrm>
          <a:prstGeom prst="rect">
            <a:avLst/>
          </a:prstGeom>
        </p:spPr>
        <p:txBody>
          <a:bodyPr wrap="square">
            <a:spAutoFit/>
          </a:bodyPr>
          <a:lstStyle/>
          <a:p>
            <a:pPr algn="ctr">
              <a:lnSpc>
                <a:spcPct val="115000"/>
              </a:lnSpc>
              <a:spcAft>
                <a:spcPts val="1000"/>
              </a:spcAft>
            </a:pPr>
            <a:r>
              <a:rPr lang="tr-TR" sz="2400" b="1" dirty="0">
                <a:solidFill>
                  <a:schemeClr val="bg1"/>
                </a:solidFill>
                <a:cs typeface="Arial" panose="020B0604020202020204" pitchFamily="34" charset="0"/>
              </a:rPr>
              <a:t>2017-2018 EĞİTİM ÖĞRETİM YILI İTİBARİYLE PROGRAM UYGULAMALARI</a:t>
            </a:r>
            <a:endParaRPr lang="tr-TR"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31811246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66" y="57665"/>
            <a:ext cx="1068214" cy="1089472"/>
          </a:xfrm>
          <a:prstGeom prst="rect">
            <a:avLst/>
          </a:prstGeom>
        </p:spPr>
      </p:pic>
      <p:sp>
        <p:nvSpPr>
          <p:cNvPr id="4" name="Dikdörtgen 3"/>
          <p:cNvSpPr/>
          <p:nvPr/>
        </p:nvSpPr>
        <p:spPr>
          <a:xfrm>
            <a:off x="226738" y="1284925"/>
            <a:ext cx="11201068" cy="1569660"/>
          </a:xfrm>
          <a:prstGeom prst="rect">
            <a:avLst/>
          </a:prstGeom>
        </p:spPr>
        <p:txBody>
          <a:bodyPr wrap="square">
            <a:spAutoFit/>
          </a:bodyPr>
          <a:lstStyle/>
          <a:p>
            <a:pPr algn="ctr">
              <a:spcBef>
                <a:spcPct val="20000"/>
              </a:spcBef>
              <a:buClr>
                <a:srgbClr val="A9A57C"/>
              </a:buClr>
            </a:pPr>
            <a:r>
              <a:rPr lang="tr-TR" sz="2400" b="1" dirty="0" smtClean="0">
                <a:solidFill>
                  <a:schemeClr val="accent1">
                    <a:lumMod val="50000"/>
                  </a:schemeClr>
                </a:solidFill>
                <a:latin typeface="Cambria"/>
                <a:cs typeface="Arial" panose="020B0604020202020204" pitchFamily="34" charset="0"/>
              </a:rPr>
              <a:t>DEĞİŞEN </a:t>
            </a:r>
            <a:r>
              <a:rPr lang="tr-TR" sz="2400" b="1" dirty="0">
                <a:solidFill>
                  <a:schemeClr val="accent1">
                    <a:lumMod val="50000"/>
                  </a:schemeClr>
                </a:solidFill>
                <a:latin typeface="Cambria"/>
                <a:cs typeface="Arial" panose="020B0604020202020204" pitchFamily="34" charset="0"/>
              </a:rPr>
              <a:t>UNSURLAR (</a:t>
            </a:r>
            <a:r>
              <a:rPr lang="tr-TR" sz="2400" dirty="0">
                <a:solidFill>
                  <a:schemeClr val="accent1">
                    <a:lumMod val="50000"/>
                  </a:schemeClr>
                </a:solidFill>
                <a:latin typeface="Cambria" panose="02040503050406030204" pitchFamily="18" charset="0"/>
                <a:cs typeface="Arial" panose="020B0604020202020204" pitchFamily="34" charset="0"/>
              </a:rPr>
              <a:t>Şekil </a:t>
            </a:r>
            <a:r>
              <a:rPr lang="tr-TR" sz="2400" dirty="0" smtClean="0">
                <a:solidFill>
                  <a:schemeClr val="accent1">
                    <a:lumMod val="50000"/>
                  </a:schemeClr>
                </a:solidFill>
                <a:latin typeface="Cambria" panose="02040503050406030204" pitchFamily="18" charset="0"/>
                <a:cs typeface="Arial" panose="020B0604020202020204" pitchFamily="34" charset="0"/>
              </a:rPr>
              <a:t>2. Yeni </a:t>
            </a:r>
            <a:r>
              <a:rPr lang="tr-TR" sz="2400" dirty="0">
                <a:solidFill>
                  <a:schemeClr val="accent1">
                    <a:lumMod val="50000"/>
                  </a:schemeClr>
                </a:solidFill>
                <a:latin typeface="Cambria" panose="02040503050406030204" pitchFamily="18" charset="0"/>
                <a:cs typeface="Arial" panose="020B0604020202020204" pitchFamily="34" charset="0"/>
              </a:rPr>
              <a:t>uygulamada plan) </a:t>
            </a:r>
            <a:endParaRPr lang="tr-TR" sz="2400" dirty="0">
              <a:solidFill>
                <a:schemeClr val="accent1">
                  <a:lumMod val="50000"/>
                </a:schemeClr>
              </a:solidFill>
              <a:latin typeface="Cambria" panose="02040503050406030204" pitchFamily="18" charset="0"/>
            </a:endParaRPr>
          </a:p>
          <a:p>
            <a:pPr lvl="0" algn="just"/>
            <a:endParaRPr lang="tr-TR" dirty="0"/>
          </a:p>
          <a:p>
            <a:pPr lvl="0" algn="just"/>
            <a:endParaRPr lang="tr-TR" dirty="0" smtClean="0"/>
          </a:p>
          <a:p>
            <a:pPr lvl="0" algn="just"/>
            <a:endParaRPr lang="tr-TR" dirty="0"/>
          </a:p>
          <a:p>
            <a:pPr lvl="0" algn="just"/>
            <a:endParaRPr lang="tr-TR" dirty="0"/>
          </a:p>
        </p:txBody>
      </p:sp>
      <p:sp>
        <p:nvSpPr>
          <p:cNvPr id="9" name="Dikdörtgen 8"/>
          <p:cNvSpPr/>
          <p:nvPr/>
        </p:nvSpPr>
        <p:spPr>
          <a:xfrm>
            <a:off x="867662" y="57665"/>
            <a:ext cx="10079380" cy="489878"/>
          </a:xfrm>
          <a:prstGeom prst="rect">
            <a:avLst/>
          </a:prstGeom>
        </p:spPr>
        <p:txBody>
          <a:bodyPr wrap="square">
            <a:spAutoFit/>
          </a:bodyPr>
          <a:lstStyle/>
          <a:p>
            <a:pPr algn="ctr">
              <a:lnSpc>
                <a:spcPct val="115000"/>
              </a:lnSpc>
              <a:spcAft>
                <a:spcPts val="1000"/>
              </a:spcAft>
            </a:pPr>
            <a:r>
              <a:rPr lang="tr-TR" sz="2400" b="1" dirty="0">
                <a:solidFill>
                  <a:schemeClr val="bg1"/>
                </a:solidFill>
                <a:cs typeface="Arial" panose="020B0604020202020204" pitchFamily="34" charset="0"/>
              </a:rPr>
              <a:t>2017-2018 EĞİTİM ÖĞRETİM YILI İTİBARİYLE PROGRAM UYGULAMALARI</a:t>
            </a:r>
            <a:endParaRPr lang="tr-TR"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2" descr="C:\Users\Aysegul YAMAN\Desktop\Adsız.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8717" y="1871031"/>
            <a:ext cx="7677109" cy="3591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43459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1711</Words>
  <Application>Microsoft Office PowerPoint</Application>
  <PresentationFormat>Özel</PresentationFormat>
  <Paragraphs>222</Paragraphs>
  <Slides>57</Slides>
  <Notes>0</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Office Teması</vt:lpstr>
      <vt:lpstr>E- REHBERLİK MODÜLÜ TANITIM EĞİTİMİ</vt:lpstr>
      <vt:lpstr>YENİ  OKUL REHBERLİK PROGRAMI </vt:lpstr>
      <vt:lpstr>Slayt 3</vt:lpstr>
      <vt:lpstr>Slayt 4</vt:lpstr>
      <vt:lpstr>Slayt 5</vt:lpstr>
      <vt:lpstr>Slayt 6</vt:lpstr>
      <vt:lpstr>Slayt 7</vt:lpstr>
      <vt:lpstr>Slayt 8</vt:lpstr>
      <vt:lpstr>Slayt 9</vt:lpstr>
      <vt:lpstr>Slayt 10</vt:lpstr>
      <vt:lpstr>Slayt 11</vt:lpstr>
      <vt:lpstr>Slayt 12</vt:lpstr>
      <vt:lpstr>e-REHBERLİK MODÜLÜNÜN OLUŞTURULMA AMACI NEDİR? </vt:lpstr>
      <vt:lpstr>e-REHBERLİK MODÜLÜNDE HANGİ İŞLEMLER YAPILIR? </vt:lpstr>
      <vt:lpstr>Slayt 15</vt:lpstr>
      <vt:lpstr>e-REHBERLİK MODÜLÜ KİMLER TARAFINDAN, NE AMAÇLA KULLANILIR? </vt:lpstr>
      <vt:lpstr>Slayt 17</vt:lpstr>
      <vt:lpstr>Slayt 18</vt:lpstr>
      <vt:lpstr>Slayt 19</vt:lpstr>
      <vt:lpstr>Slayt 20</vt:lpstr>
      <vt:lpstr>Slayt 21</vt:lpstr>
      <vt:lpstr>e-REHBERLİK MODÜLÜNE NASIL GİRİLİR </vt:lpstr>
      <vt:lpstr>REHBERLİK PROGRAMI HAZIRLAMA ESASLARI NELERDİR? </vt:lpstr>
      <vt:lpstr>REHBERLİK PROGRAMI HAZIRLAMA ESASLARI NELERDİR? </vt:lpstr>
      <vt:lpstr>REHBERLİK PROGRAMI HAZIRLAMA EKRANI  </vt:lpstr>
      <vt:lpstr>Yıllık Rehberlik Programı Güncelleme  </vt:lpstr>
      <vt:lpstr>Slayt 27</vt:lpstr>
      <vt:lpstr>Slayt 28</vt:lpstr>
      <vt:lpstr>Haftalık Program Hazırlama  </vt:lpstr>
      <vt:lpstr>Slayt 30</vt:lpstr>
      <vt:lpstr>Slayt 31</vt:lpstr>
      <vt:lpstr>Slayt 32</vt:lpstr>
      <vt:lpstr>Haftalık Program Hazırlama  </vt:lpstr>
      <vt:lpstr>Slayt 34</vt:lpstr>
      <vt:lpstr>Öğretmene, Öğrenciye veya Veliye Randevu Ver</vt:lpstr>
      <vt:lpstr>Haftalık Program Güncelleme  </vt:lpstr>
      <vt:lpstr>Çalışma Güncelleme/Silme:  </vt:lpstr>
      <vt:lpstr>Haftalık Programda Yer Alan Çalışmanın Yapılamaması Durumunda Ne Yapmalı?  </vt:lpstr>
      <vt:lpstr>Takvimi Yazdır:  </vt:lpstr>
      <vt:lpstr>Slayt 40</vt:lpstr>
      <vt:lpstr>REHBERLİK HİZMETLERİ VERİ GİRİŞİ EKRANI  </vt:lpstr>
      <vt:lpstr>Slayt 42</vt:lpstr>
      <vt:lpstr>GRUP VERİ GİRİŞ EKRANI </vt:lpstr>
      <vt:lpstr>GRUP VERİ GİRİŞ EKRANI </vt:lpstr>
      <vt:lpstr>BİREYSEL VERİ GİRİŞ EKRANI  </vt:lpstr>
      <vt:lpstr>BİREYSEL VERİ GİRİŞ EKRANI  </vt:lpstr>
      <vt:lpstr>BİREYSEL VERİ GİRİŞ EKRANI  </vt:lpstr>
      <vt:lpstr>İyileştirici Hizmetler Alanındaki Psikososyal Müdahale Çalışmalarda Veri Girişi</vt:lpstr>
      <vt:lpstr>Slayt 49</vt:lpstr>
      <vt:lpstr>Bireysel Görüşme Ekranı:  </vt:lpstr>
      <vt:lpstr>Bireysel Görüşme Ekranı:  </vt:lpstr>
      <vt:lpstr>Slayt 52</vt:lpstr>
      <vt:lpstr>REHBERLİK HİZMETLERİ RAPORLAMA EKRANI </vt:lpstr>
      <vt:lpstr>Slayt 54</vt:lpstr>
      <vt:lpstr>Slayt 55</vt:lpstr>
      <vt:lpstr>ÖĞRENCİ YÖNLENDİRME İŞLEMLERİ EKRANI  </vt:lpstr>
      <vt:lpstr>Slayt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Nursen AKYUZ</dc:creator>
  <cp:lastModifiedBy>Özel</cp:lastModifiedBy>
  <cp:revision>147</cp:revision>
  <dcterms:created xsi:type="dcterms:W3CDTF">2019-03-14T07:38:27Z</dcterms:created>
  <dcterms:modified xsi:type="dcterms:W3CDTF">2019-06-26T17:04:51Z</dcterms:modified>
</cp:coreProperties>
</file>